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Montserrat"/>
      <p:regular r:id="rId34"/>
      <p:bold r:id="rId35"/>
      <p:italic r:id="rId36"/>
      <p:boldItalic r:id="rId37"/>
    </p:embeddedFont>
    <p:embeddedFont>
      <p:font typeface="Lato"/>
      <p:regular r:id="rId38"/>
      <p:bold r:id="rId39"/>
      <p:italic r:id="rId40"/>
      <p:boldItalic r:id="rId41"/>
    </p:embeddedFont>
    <p:embeddedFont>
      <p:font typeface="Merriweather"/>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2" Type="http://schemas.openxmlformats.org/officeDocument/2006/relationships/font" Target="fonts/Merriweather-regular.fntdata"/><Relationship Id="rId41" Type="http://schemas.openxmlformats.org/officeDocument/2006/relationships/font" Target="fonts/Lato-boldItalic.fntdata"/><Relationship Id="rId22" Type="http://schemas.openxmlformats.org/officeDocument/2006/relationships/slide" Target="slides/slide17.xml"/><Relationship Id="rId44" Type="http://schemas.openxmlformats.org/officeDocument/2006/relationships/font" Target="fonts/Merriweather-italic.fntdata"/><Relationship Id="rId21" Type="http://schemas.openxmlformats.org/officeDocument/2006/relationships/slide" Target="slides/slide16.xml"/><Relationship Id="rId43" Type="http://schemas.openxmlformats.org/officeDocument/2006/relationships/font" Target="fonts/Merriweather-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Merriweather-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25673798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25673798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96ec1d2d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96ec1d2d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96ec1d2d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96ec1d2d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96ec1d2d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96ec1d2d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96ec1d2d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96ec1d2d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96ec1d2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96ec1d2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96ec1d2d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96ec1d2d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96ec1d2d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96ec1d2d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9253123f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9253123f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9253123f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a9253123f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9253123fc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9253123fc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9253123f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9253123f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9253123fc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9253123fc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9253123f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9253123f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96ec1d2d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a96ec1d2d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96ec1d2d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96ec1d2d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96ec1d2d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96ec1d2d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6ec1d2d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6ec1d2d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96ec1d2d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96ec1d2d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9253123f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9253123f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25673798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25673798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25673798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25673798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25673798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25673798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25673798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25673798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C9DAF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hyperlink" Target="https://github.com/junyanz/pytorch-CycleGAN-and-pix2pix" TargetMode="External"/><Relationship Id="rId10" Type="http://schemas.openxmlformats.org/officeDocument/2006/relationships/hyperlink" Target="https://arxiv.org/pdf/1406.2661.pdf" TargetMode="External"/><Relationship Id="rId13" Type="http://schemas.openxmlformats.org/officeDocument/2006/relationships/hyperlink" Target="https://arxiv.org/pdf/2004.05758.pdf" TargetMode="External"/><Relationship Id="rId12" Type="http://schemas.openxmlformats.org/officeDocument/2006/relationships/hyperlink" Target="https://github.com/junyanz/pytorch-CycleGAN-and-pix2pix" TargetMode="External"/><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hyperlink" Target="https://github.com/ieee8023/covid-chestxray-dataset" TargetMode="External"/><Relationship Id="rId4" Type="http://schemas.openxmlformats.org/officeDocument/2006/relationships/hyperlink" Target="https://github.com/ieee8023/covid-chestxray-dataset" TargetMode="External"/><Relationship Id="rId9" Type="http://schemas.openxmlformats.org/officeDocument/2006/relationships/hyperlink" Target="https://arxiv.org/pdf/1611.07004.pdf" TargetMode="External"/><Relationship Id="rId5" Type="http://schemas.openxmlformats.org/officeDocument/2006/relationships/hyperlink" Target="https://www.kaggle.com/paultimothymooney/chest-xray-pneumonia" TargetMode="External"/><Relationship Id="rId6" Type="http://schemas.openxmlformats.org/officeDocument/2006/relationships/hyperlink" Target="http://www.isi.uu.nl/Research/Databases/SCR/" TargetMode="External"/><Relationship Id="rId7" Type="http://schemas.openxmlformats.org/officeDocument/2006/relationships/hyperlink" Target="http://www.isi.uu.nl/Research/Databases/SCR/" TargetMode="External"/><Relationship Id="rId8" Type="http://schemas.openxmlformats.org/officeDocument/2006/relationships/hyperlink" Target="http://www.isi.uu.nl/Research/Databases/SC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hyperlink" Target="https://arxiv.org/pdf/2004.14133.pdf" TargetMode="External"/><Relationship Id="rId4" Type="http://schemas.openxmlformats.org/officeDocument/2006/relationships/hyperlink" Target="https://www.medrxiv.org/content/10.1101/2020.05.27.20100297v2.full.pdf" TargetMode="External"/><Relationship Id="rId9" Type="http://schemas.openxmlformats.org/officeDocument/2006/relationships/hyperlink" Target="https://journals.sagepub.com/doi/10.1177/2472630320958376" TargetMode="External"/><Relationship Id="rId5" Type="http://schemas.openxmlformats.org/officeDocument/2006/relationships/hyperlink" Target="https://www.researchgate.net/publication/341980921_COVID-19_Prediction_and_Detection_Using_Deep_Learning" TargetMode="External"/><Relationship Id="rId6" Type="http://schemas.openxmlformats.org/officeDocument/2006/relationships/hyperlink" Target="https://link.springer.com/article/10.1007%2Fs10489-020-01904-z" TargetMode="External"/><Relationship Id="rId7" Type="http://schemas.openxmlformats.org/officeDocument/2006/relationships/hyperlink" Target="https://www.ncbi.nlm.nih.gov/pmc/articles/PMC7544769/" TargetMode="External"/><Relationship Id="rId8" Type="http://schemas.openxmlformats.org/officeDocument/2006/relationships/hyperlink" Target="https://arxiv.org/pdf/2003.09871.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396100" y="577800"/>
            <a:ext cx="54507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434343"/>
                </a:solidFill>
              </a:rPr>
              <a:t>COVID 19 Detection from radiograph using Computer Vision Deep Learning</a:t>
            </a:r>
            <a:endParaRPr b="1" sz="2000">
              <a:solidFill>
                <a:srgbClr val="434343"/>
              </a:solidFill>
            </a:endParaRPr>
          </a:p>
        </p:txBody>
      </p:sp>
      <p:sp>
        <p:nvSpPr>
          <p:cNvPr id="229" name="Google Shape;229;p17"/>
          <p:cNvSpPr txBox="1"/>
          <p:nvPr/>
        </p:nvSpPr>
        <p:spPr>
          <a:xfrm>
            <a:off x="505800" y="1479099"/>
            <a:ext cx="8132400" cy="3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                                                                          </a:t>
            </a:r>
            <a:r>
              <a:rPr lang="en-GB">
                <a:solidFill>
                  <a:srgbClr val="434343"/>
                </a:solidFill>
                <a:latin typeface="Lato"/>
                <a:ea typeface="Lato"/>
                <a:cs typeface="Lato"/>
                <a:sym typeface="Lato"/>
              </a:rPr>
              <a:t> </a:t>
            </a:r>
            <a:r>
              <a:rPr lang="en-GB">
                <a:solidFill>
                  <a:srgbClr val="434343"/>
                </a:solidFill>
                <a:latin typeface="Times New Roman"/>
                <a:ea typeface="Times New Roman"/>
                <a:cs typeface="Times New Roman"/>
                <a:sym typeface="Times New Roman"/>
              </a:rPr>
              <a:t>Submitted By-</a:t>
            </a:r>
            <a:endParaRPr>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434343"/>
                </a:solidFill>
                <a:latin typeface="Times New Roman"/>
                <a:ea typeface="Times New Roman"/>
                <a:cs typeface="Times New Roman"/>
                <a:sym typeface="Times New Roman"/>
              </a:rPr>
              <a:t>                                                                                                               Sunil Kumar            17MI438</a:t>
            </a:r>
            <a:endParaRPr>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434343"/>
                </a:solidFill>
                <a:latin typeface="Times New Roman"/>
                <a:ea typeface="Times New Roman"/>
                <a:cs typeface="Times New Roman"/>
                <a:sym typeface="Times New Roman"/>
              </a:rPr>
              <a:t>                                                                                                               Divyanshu Bhaik     17MI446</a:t>
            </a:r>
            <a:endParaRPr>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434343"/>
                </a:solidFill>
                <a:latin typeface="Times New Roman"/>
                <a:ea typeface="Times New Roman"/>
                <a:cs typeface="Times New Roman"/>
                <a:sym typeface="Times New Roman"/>
              </a:rPr>
              <a:t>                                                                                                               Rahul Sharma          17MI426</a:t>
            </a:r>
            <a:endParaRPr>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434343"/>
                </a:solidFill>
                <a:latin typeface="Times New Roman"/>
                <a:ea typeface="Times New Roman"/>
                <a:cs typeface="Times New Roman"/>
                <a:sym typeface="Times New Roman"/>
              </a:rPr>
              <a:t>                                                                                                               Prayas Thakur          17MI437</a:t>
            </a:r>
            <a:endParaRPr>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434343"/>
                </a:solidFill>
                <a:latin typeface="Times New Roman"/>
                <a:ea typeface="Times New Roman"/>
                <a:cs typeface="Times New Roman"/>
                <a:sym typeface="Times New Roman"/>
              </a:rPr>
              <a:t>    </a:t>
            </a:r>
            <a:endParaRPr>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434343"/>
              </a:solidFill>
              <a:latin typeface="Lato"/>
              <a:ea typeface="Lato"/>
              <a:cs typeface="Lato"/>
              <a:sym typeface="Lato"/>
            </a:endParaRPr>
          </a:p>
          <a:p>
            <a:pPr indent="0" lvl="0" marL="0" rtl="0" algn="l">
              <a:spcBef>
                <a:spcPts val="0"/>
              </a:spcBef>
              <a:spcAft>
                <a:spcPts val="0"/>
              </a:spcAft>
              <a:buNone/>
            </a:pPr>
            <a:r>
              <a:rPr lang="en-GB">
                <a:solidFill>
                  <a:srgbClr val="434343"/>
                </a:solidFill>
                <a:latin typeface="Lato"/>
                <a:ea typeface="Lato"/>
                <a:cs typeface="Lato"/>
                <a:sym typeface="Lato"/>
              </a:rPr>
              <a:t>                                                                                     Under the guidance of </a:t>
            </a:r>
            <a:endParaRPr>
              <a:solidFill>
                <a:srgbClr val="434343"/>
              </a:solidFill>
              <a:latin typeface="Lato"/>
              <a:ea typeface="Lato"/>
              <a:cs typeface="Lato"/>
              <a:sym typeface="Lato"/>
            </a:endParaRPr>
          </a:p>
          <a:p>
            <a:pPr indent="0" lvl="0" marL="0" rtl="0" algn="l">
              <a:spcBef>
                <a:spcPts val="0"/>
              </a:spcBef>
              <a:spcAft>
                <a:spcPts val="0"/>
              </a:spcAft>
              <a:buNone/>
            </a:pPr>
            <a:r>
              <a:rPr lang="en-GB">
                <a:solidFill>
                  <a:srgbClr val="434343"/>
                </a:solidFill>
                <a:latin typeface="Lato"/>
                <a:ea typeface="Lato"/>
                <a:cs typeface="Lato"/>
                <a:sym typeface="Lato"/>
              </a:rPr>
              <a:t>                                                                                 </a:t>
            </a:r>
            <a:r>
              <a:rPr lang="en-GB" sz="1500">
                <a:solidFill>
                  <a:srgbClr val="434343"/>
                </a:solidFill>
                <a:latin typeface="Times New Roman"/>
                <a:ea typeface="Times New Roman"/>
                <a:cs typeface="Times New Roman"/>
                <a:sym typeface="Times New Roman"/>
              </a:rPr>
              <a:t>Dr. Abhijit Bhattacharyya</a:t>
            </a:r>
            <a:endParaRPr sz="1800">
              <a:solidFill>
                <a:srgbClr val="434343"/>
              </a:solidFill>
              <a:latin typeface="Trebuchet MS"/>
              <a:ea typeface="Trebuchet MS"/>
              <a:cs typeface="Trebuchet MS"/>
              <a:sym typeface="Trebuchet MS"/>
            </a:endParaRPr>
          </a:p>
          <a:p>
            <a:pPr indent="0" lvl="0" marL="0" rtl="0" algn="l">
              <a:lnSpc>
                <a:spcPct val="90000"/>
              </a:lnSpc>
              <a:spcBef>
                <a:spcPts val="0"/>
              </a:spcBef>
              <a:spcAft>
                <a:spcPts val="0"/>
              </a:spcAft>
              <a:buClr>
                <a:srgbClr val="000000"/>
              </a:buClr>
              <a:buSzPts val="1200"/>
              <a:buFont typeface="Arial"/>
              <a:buNone/>
            </a:pPr>
            <a:r>
              <a:rPr lang="en-GB" sz="1500">
                <a:solidFill>
                  <a:srgbClr val="434343"/>
                </a:solidFill>
                <a:latin typeface="Times New Roman"/>
                <a:ea typeface="Times New Roman"/>
                <a:cs typeface="Times New Roman"/>
                <a:sym typeface="Times New Roman"/>
              </a:rPr>
              <a:t>                                                                Assistant Professor</a:t>
            </a:r>
            <a:endParaRPr sz="1800">
              <a:solidFill>
                <a:srgbClr val="434343"/>
              </a:solidFill>
              <a:latin typeface="Trebuchet MS"/>
              <a:ea typeface="Trebuchet MS"/>
              <a:cs typeface="Trebuchet MS"/>
              <a:sym typeface="Trebuchet MS"/>
            </a:endParaRPr>
          </a:p>
          <a:p>
            <a:pPr indent="0" lvl="0" marL="0" rtl="0" algn="l">
              <a:lnSpc>
                <a:spcPct val="90000"/>
              </a:lnSpc>
              <a:spcBef>
                <a:spcPts val="0"/>
              </a:spcBef>
              <a:spcAft>
                <a:spcPts val="0"/>
              </a:spcAft>
              <a:buClr>
                <a:srgbClr val="000000"/>
              </a:buClr>
              <a:buSzPts val="1200"/>
              <a:buFont typeface="Arial"/>
              <a:buNone/>
            </a:pPr>
            <a:r>
              <a:t/>
            </a:r>
            <a:endParaRPr sz="1500">
              <a:solidFill>
                <a:srgbClr val="434343"/>
              </a:solidFill>
              <a:latin typeface="Times New Roman"/>
              <a:ea typeface="Times New Roman"/>
              <a:cs typeface="Times New Roman"/>
              <a:sym typeface="Times New Roman"/>
            </a:endParaRPr>
          </a:p>
          <a:p>
            <a:pPr indent="0" lvl="0" marL="0" rtl="0" algn="l">
              <a:lnSpc>
                <a:spcPct val="90000"/>
              </a:lnSpc>
              <a:spcBef>
                <a:spcPts val="0"/>
              </a:spcBef>
              <a:spcAft>
                <a:spcPts val="0"/>
              </a:spcAft>
              <a:buClr>
                <a:srgbClr val="000000"/>
              </a:buClr>
              <a:buSzPts val="1200"/>
              <a:buFont typeface="Arial"/>
              <a:buNone/>
            </a:pPr>
            <a:r>
              <a:rPr lang="en-GB" sz="1500">
                <a:solidFill>
                  <a:srgbClr val="434343"/>
                </a:solidFill>
                <a:latin typeface="Times New Roman"/>
                <a:ea typeface="Times New Roman"/>
                <a:cs typeface="Times New Roman"/>
                <a:sym typeface="Times New Roman"/>
              </a:rPr>
              <a:t>                                </a:t>
            </a:r>
            <a:r>
              <a:rPr b="1" lang="en-GB">
                <a:solidFill>
                  <a:srgbClr val="434343"/>
                </a:solidFill>
                <a:latin typeface="Times New Roman"/>
                <a:ea typeface="Times New Roman"/>
                <a:cs typeface="Times New Roman"/>
                <a:sym typeface="Times New Roman"/>
              </a:rPr>
              <a:t>Department of Electronics and Communication Engineering</a:t>
            </a:r>
            <a:endParaRPr b="1" sz="1800">
              <a:solidFill>
                <a:srgbClr val="434343"/>
              </a:solidFill>
              <a:latin typeface="Trebuchet MS"/>
              <a:ea typeface="Trebuchet MS"/>
              <a:cs typeface="Trebuchet MS"/>
              <a:sym typeface="Trebuchet MS"/>
            </a:endParaRPr>
          </a:p>
          <a:p>
            <a:pPr indent="0" lvl="0" marL="0" rtl="0" algn="l">
              <a:lnSpc>
                <a:spcPct val="90000"/>
              </a:lnSpc>
              <a:spcBef>
                <a:spcPts val="0"/>
              </a:spcBef>
              <a:spcAft>
                <a:spcPts val="0"/>
              </a:spcAft>
              <a:buClr>
                <a:srgbClr val="000000"/>
              </a:buClr>
              <a:buSzPts val="1120"/>
              <a:buFont typeface="Arial"/>
              <a:buNone/>
            </a:pPr>
            <a:r>
              <a:rPr b="1" lang="en-GB">
                <a:solidFill>
                  <a:srgbClr val="434343"/>
                </a:solidFill>
                <a:latin typeface="Times New Roman"/>
                <a:ea typeface="Times New Roman"/>
                <a:cs typeface="Times New Roman"/>
                <a:sym typeface="Times New Roman"/>
              </a:rPr>
              <a:t>                          National Institute of Technology Hamirpur, 177005 Himachal Pradesh</a:t>
            </a:r>
            <a:endParaRPr b="1" sz="1800">
              <a:solidFill>
                <a:srgbClr val="434343"/>
              </a:solidFill>
              <a:latin typeface="Trebuchet MS"/>
              <a:ea typeface="Trebuchet MS"/>
              <a:cs typeface="Trebuchet MS"/>
              <a:sym typeface="Trebuchet MS"/>
            </a:endParaRPr>
          </a:p>
          <a:p>
            <a:pPr indent="0" lvl="0" marL="0" rtl="0" algn="l">
              <a:lnSpc>
                <a:spcPct val="90000"/>
              </a:lnSpc>
              <a:spcBef>
                <a:spcPts val="0"/>
              </a:spcBef>
              <a:spcAft>
                <a:spcPts val="0"/>
              </a:spcAft>
              <a:buClr>
                <a:srgbClr val="000000"/>
              </a:buClr>
              <a:buSzPts val="1200"/>
              <a:buFont typeface="Arial"/>
              <a:buNone/>
            </a:pPr>
            <a:r>
              <a:t/>
            </a:r>
            <a:endParaRPr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                        </a:t>
            </a:r>
            <a:endParaRPr>
              <a:solidFill>
                <a:schemeClr val="lt1"/>
              </a:solidFill>
              <a:latin typeface="Lato"/>
              <a:ea typeface="Lato"/>
              <a:cs typeface="Lato"/>
              <a:sym typeface="Lato"/>
            </a:endParaRPr>
          </a:p>
        </p:txBody>
      </p:sp>
      <p:pic>
        <p:nvPicPr>
          <p:cNvPr id="230" name="Google Shape;230;p17"/>
          <p:cNvPicPr preferRelativeResize="0"/>
          <p:nvPr/>
        </p:nvPicPr>
        <p:blipFill rotWithShape="1">
          <a:blip r:embed="rId3">
            <a:alphaModFix/>
          </a:blip>
          <a:srcRect b="0" l="0" r="0" t="0"/>
          <a:stretch/>
        </p:blipFill>
        <p:spPr>
          <a:xfrm>
            <a:off x="582327" y="342026"/>
            <a:ext cx="906775" cy="886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6"/>
          <p:cNvSpPr txBox="1"/>
          <p:nvPr>
            <p:ph idx="1" type="body"/>
          </p:nvPr>
        </p:nvSpPr>
        <p:spPr>
          <a:xfrm>
            <a:off x="789950" y="544200"/>
            <a:ext cx="8075100" cy="3844200"/>
          </a:xfrm>
          <a:prstGeom prst="rect">
            <a:avLst/>
          </a:prstGeom>
        </p:spPr>
        <p:txBody>
          <a:bodyPr anchorCtr="0" anchor="t" bIns="91425" lIns="91425" spcFirstLastPara="1" rIns="91425" wrap="square" tIns="91425">
            <a:noAutofit/>
          </a:bodyPr>
          <a:lstStyle/>
          <a:p>
            <a:pPr indent="0" lvl="0" marL="0" rtl="0" algn="just">
              <a:lnSpc>
                <a:spcPct val="100000"/>
              </a:lnSpc>
              <a:spcBef>
                <a:spcPts val="1400"/>
              </a:spcBef>
              <a:spcAft>
                <a:spcPts val="0"/>
              </a:spcAft>
              <a:buNone/>
            </a:pPr>
            <a:r>
              <a:rPr lang="en-GB" sz="1500">
                <a:solidFill>
                  <a:srgbClr val="212121"/>
                </a:solidFill>
                <a:latin typeface="Times New Roman"/>
                <a:ea typeface="Times New Roman"/>
                <a:cs typeface="Times New Roman"/>
                <a:sym typeface="Times New Roman"/>
              </a:rPr>
              <a:t>we also made a Simple Convolution Network for reference and to check how better the network is performing from this simple convolutional network at every step of the pipeline. The whole pipeline as shown in figure number in introduction can be represented in three major blocks.</a:t>
            </a:r>
            <a:endParaRPr sz="1500">
              <a:solidFill>
                <a:srgbClr val="212121"/>
              </a:solidFill>
              <a:latin typeface="Times New Roman"/>
              <a:ea typeface="Times New Roman"/>
              <a:cs typeface="Times New Roman"/>
              <a:sym typeface="Times New Roman"/>
            </a:endParaRPr>
          </a:p>
          <a:p>
            <a:pPr indent="0" lvl="0" marL="0" rtl="0" algn="l">
              <a:spcBef>
                <a:spcPts val="14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1400"/>
              </a:spcBef>
              <a:spcAft>
                <a:spcPts val="0"/>
              </a:spcAft>
              <a:buNone/>
            </a:pPr>
            <a:r>
              <a:rPr lang="en-GB"/>
              <a:t>                                               </a:t>
            </a:r>
            <a:endParaRPr/>
          </a:p>
          <a:p>
            <a:pPr indent="0" lvl="0" marL="0" rtl="0" algn="l">
              <a:lnSpc>
                <a:spcPct val="100000"/>
              </a:lnSpc>
              <a:spcBef>
                <a:spcPts val="1400"/>
              </a:spcBef>
              <a:spcAft>
                <a:spcPts val="0"/>
              </a:spcAft>
              <a:buNone/>
            </a:pPr>
            <a:r>
              <a:rPr lang="en-GB"/>
              <a:t>                                                    </a:t>
            </a:r>
            <a:r>
              <a:rPr lang="en-GB" sz="1200">
                <a:solidFill>
                  <a:srgbClr val="212121"/>
                </a:solidFill>
                <a:latin typeface="Times New Roman"/>
                <a:ea typeface="Times New Roman"/>
                <a:cs typeface="Times New Roman"/>
                <a:sym typeface="Times New Roman"/>
              </a:rPr>
              <a:t>compacted flow diagram for the proposed pipeline</a:t>
            </a:r>
            <a:endParaRPr sz="1500"/>
          </a:p>
          <a:p>
            <a:pPr indent="0" lvl="0" marL="0" rtl="0" algn="l">
              <a:spcBef>
                <a:spcPts val="1400"/>
              </a:spcBef>
              <a:spcAft>
                <a:spcPts val="0"/>
              </a:spcAft>
              <a:buNone/>
            </a:pPr>
            <a:r>
              <a:t/>
            </a:r>
            <a:endParaRPr/>
          </a:p>
          <a:p>
            <a:pPr indent="0" lvl="0" marL="0" rtl="0" algn="l">
              <a:spcBef>
                <a:spcPts val="1600"/>
              </a:spcBef>
              <a:spcAft>
                <a:spcPts val="1600"/>
              </a:spcAft>
              <a:buNone/>
            </a:pPr>
            <a:r>
              <a:t/>
            </a:r>
            <a:endParaRPr/>
          </a:p>
        </p:txBody>
      </p:sp>
      <p:pic>
        <p:nvPicPr>
          <p:cNvPr id="289" name="Google Shape;289;p26"/>
          <p:cNvPicPr preferRelativeResize="0"/>
          <p:nvPr/>
        </p:nvPicPr>
        <p:blipFill>
          <a:blip r:embed="rId3">
            <a:alphaModFix/>
          </a:blip>
          <a:stretch>
            <a:fillRect/>
          </a:stretch>
        </p:blipFill>
        <p:spPr>
          <a:xfrm>
            <a:off x="877725" y="1702800"/>
            <a:ext cx="7583600" cy="2404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just">
              <a:spcBef>
                <a:spcPts val="1400"/>
              </a:spcBef>
              <a:spcAft>
                <a:spcPts val="1400"/>
              </a:spcAft>
              <a:buNone/>
            </a:pPr>
            <a:r>
              <a:rPr b="1" lang="en-GB" sz="1800">
                <a:solidFill>
                  <a:srgbClr val="212121"/>
                </a:solidFill>
                <a:latin typeface="Times New Roman"/>
                <a:ea typeface="Times New Roman"/>
                <a:cs typeface="Times New Roman"/>
                <a:sym typeface="Times New Roman"/>
              </a:rPr>
              <a:t>Feature Extraction Block</a:t>
            </a:r>
            <a:endParaRPr b="1" sz="3200"/>
          </a:p>
        </p:txBody>
      </p:sp>
      <p:sp>
        <p:nvSpPr>
          <p:cNvPr id="295" name="Google Shape;295;p27"/>
          <p:cNvSpPr txBox="1"/>
          <p:nvPr>
            <p:ph idx="1" type="body"/>
          </p:nvPr>
        </p:nvSpPr>
        <p:spPr>
          <a:xfrm>
            <a:off x="1297500" y="988250"/>
            <a:ext cx="6724800" cy="1451700"/>
          </a:xfrm>
          <a:prstGeom prst="rect">
            <a:avLst/>
          </a:prstGeom>
        </p:spPr>
        <p:txBody>
          <a:bodyPr anchorCtr="0" anchor="t" bIns="91425" lIns="91425" spcFirstLastPara="1" rIns="91425" wrap="square" tIns="91425">
            <a:noAutofit/>
          </a:bodyPr>
          <a:lstStyle/>
          <a:p>
            <a:pPr indent="0" lvl="0" marL="0" rtl="0" algn="just">
              <a:lnSpc>
                <a:spcPct val="100000"/>
              </a:lnSpc>
              <a:spcBef>
                <a:spcPts val="1400"/>
              </a:spcBef>
              <a:spcAft>
                <a:spcPts val="1400"/>
              </a:spcAft>
              <a:buNone/>
            </a:pPr>
            <a:r>
              <a:rPr lang="en-GB" sz="1600">
                <a:solidFill>
                  <a:srgbClr val="212121"/>
                </a:solidFill>
                <a:latin typeface="Times New Roman"/>
                <a:ea typeface="Times New Roman"/>
                <a:cs typeface="Times New Roman"/>
                <a:sym typeface="Times New Roman"/>
              </a:rPr>
              <a:t>The first block in this pipeline is a feature extraction block which consists of two major parts, one is the Deep Convolutional Neural Network model and other is a Computer Vision algorithm which is used to extract useful information from the image which is given to it.</a:t>
            </a:r>
            <a:endParaRPr sz="1900"/>
          </a:p>
        </p:txBody>
      </p:sp>
      <p:pic>
        <p:nvPicPr>
          <p:cNvPr id="296" name="Google Shape;296;p27"/>
          <p:cNvPicPr preferRelativeResize="0"/>
          <p:nvPr/>
        </p:nvPicPr>
        <p:blipFill>
          <a:blip r:embed="rId3">
            <a:alphaModFix/>
          </a:blip>
          <a:stretch>
            <a:fillRect/>
          </a:stretch>
        </p:blipFill>
        <p:spPr>
          <a:xfrm>
            <a:off x="1297500" y="2397275"/>
            <a:ext cx="6408000" cy="2014925"/>
          </a:xfrm>
          <a:prstGeom prst="rect">
            <a:avLst/>
          </a:prstGeom>
          <a:noFill/>
          <a:ln>
            <a:noFill/>
          </a:ln>
        </p:spPr>
      </p:pic>
      <p:sp>
        <p:nvSpPr>
          <p:cNvPr id="297" name="Google Shape;297;p27"/>
          <p:cNvSpPr txBox="1"/>
          <p:nvPr>
            <p:ph idx="2" type="body"/>
          </p:nvPr>
        </p:nvSpPr>
        <p:spPr>
          <a:xfrm>
            <a:off x="1928400" y="4336000"/>
            <a:ext cx="5777100" cy="6144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1400"/>
              </a:spcAft>
              <a:buNone/>
            </a:pPr>
            <a:r>
              <a:rPr lang="en-GB" sz="1000">
                <a:solidFill>
                  <a:srgbClr val="212121"/>
                </a:solidFill>
                <a:latin typeface="Times New Roman"/>
                <a:ea typeface="Times New Roman"/>
                <a:cs typeface="Times New Roman"/>
                <a:sym typeface="Times New Roman"/>
              </a:rPr>
              <a:t>Flow diagram explaining the elements in the Feature Extraction block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Times New Roman"/>
                <a:ea typeface="Times New Roman"/>
                <a:cs typeface="Times New Roman"/>
                <a:sym typeface="Times New Roman"/>
              </a:rPr>
              <a:t>Feature Detection using SIFT and BRISK</a:t>
            </a:r>
            <a:endParaRPr sz="2000">
              <a:solidFill>
                <a:srgbClr val="000000"/>
              </a:solidFill>
              <a:latin typeface="Times New Roman"/>
              <a:ea typeface="Times New Roman"/>
              <a:cs typeface="Times New Roman"/>
              <a:sym typeface="Times New Roman"/>
            </a:endParaRPr>
          </a:p>
        </p:txBody>
      </p:sp>
      <p:sp>
        <p:nvSpPr>
          <p:cNvPr id="303" name="Google Shape;303;p28"/>
          <p:cNvSpPr txBox="1"/>
          <p:nvPr>
            <p:ph idx="1" type="body"/>
          </p:nvPr>
        </p:nvSpPr>
        <p:spPr>
          <a:xfrm>
            <a:off x="915025" y="3723950"/>
            <a:ext cx="3403200" cy="754800"/>
          </a:xfrm>
          <a:prstGeom prst="rect">
            <a:avLst/>
          </a:prstGeom>
        </p:spPr>
        <p:txBody>
          <a:bodyPr anchorCtr="0" anchor="t" bIns="91425" lIns="91425" spcFirstLastPara="1" rIns="91425" wrap="square" tIns="91425">
            <a:noAutofit/>
          </a:bodyPr>
          <a:lstStyle/>
          <a:p>
            <a:pPr indent="0" lvl="0" marL="0" rtl="0" algn="just">
              <a:lnSpc>
                <a:spcPct val="100000"/>
              </a:lnSpc>
              <a:spcBef>
                <a:spcPts val="1400"/>
              </a:spcBef>
              <a:spcAft>
                <a:spcPts val="0"/>
              </a:spcAft>
              <a:buNone/>
            </a:pPr>
            <a:r>
              <a:rPr lang="en-GB" sz="1100">
                <a:solidFill>
                  <a:srgbClr val="212121"/>
                </a:solidFill>
                <a:latin typeface="Times New Roman"/>
                <a:ea typeface="Times New Roman"/>
                <a:cs typeface="Times New Roman"/>
                <a:sym typeface="Times New Roman"/>
              </a:rPr>
              <a:t>Table labeling the features of self added 4 fully connected  flatten layers in the transfer learning model at the end </a:t>
            </a:r>
            <a:endParaRPr sz="1100">
              <a:solidFill>
                <a:srgbClr val="212121"/>
              </a:solidFill>
              <a:latin typeface="Times New Roman"/>
              <a:ea typeface="Times New Roman"/>
              <a:cs typeface="Times New Roman"/>
              <a:sym typeface="Times New Roman"/>
            </a:endParaRPr>
          </a:p>
          <a:p>
            <a:pPr indent="0" lvl="0" marL="0" rtl="0" algn="l">
              <a:spcBef>
                <a:spcPts val="1400"/>
              </a:spcBef>
              <a:spcAft>
                <a:spcPts val="1600"/>
              </a:spcAft>
              <a:buNone/>
            </a:pPr>
            <a:r>
              <a:t/>
            </a:r>
            <a:endParaRPr/>
          </a:p>
        </p:txBody>
      </p:sp>
      <p:sp>
        <p:nvSpPr>
          <p:cNvPr id="304" name="Google Shape;304;p28"/>
          <p:cNvSpPr txBox="1"/>
          <p:nvPr>
            <p:ph idx="2" type="body"/>
          </p:nvPr>
        </p:nvSpPr>
        <p:spPr>
          <a:xfrm>
            <a:off x="4933225" y="3723950"/>
            <a:ext cx="3403200" cy="754800"/>
          </a:xfrm>
          <a:prstGeom prst="rect">
            <a:avLst/>
          </a:prstGeom>
        </p:spPr>
        <p:txBody>
          <a:bodyPr anchorCtr="0" anchor="t" bIns="91425" lIns="91425" spcFirstLastPara="1" rIns="91425" wrap="square" tIns="91425">
            <a:noAutofit/>
          </a:bodyPr>
          <a:lstStyle/>
          <a:p>
            <a:pPr indent="0" lvl="0" marL="0" rtl="0" algn="just">
              <a:lnSpc>
                <a:spcPct val="100000"/>
              </a:lnSpc>
              <a:spcBef>
                <a:spcPts val="1400"/>
              </a:spcBef>
              <a:spcAft>
                <a:spcPts val="1400"/>
              </a:spcAft>
              <a:buNone/>
            </a:pPr>
            <a:r>
              <a:rPr lang="en-GB" sz="1200">
                <a:solidFill>
                  <a:srgbClr val="212121"/>
                </a:solidFill>
                <a:latin typeface="Times New Roman"/>
                <a:ea typeface="Times New Roman"/>
                <a:cs typeface="Times New Roman"/>
                <a:sym typeface="Times New Roman"/>
              </a:rPr>
              <a:t>Images visually represented the detected features by SIFT and BRISK algorithm on a sample x-ray image</a:t>
            </a:r>
            <a:endParaRPr sz="1500"/>
          </a:p>
        </p:txBody>
      </p:sp>
      <p:pic>
        <p:nvPicPr>
          <p:cNvPr id="305" name="Google Shape;305;p28"/>
          <p:cNvPicPr preferRelativeResize="0"/>
          <p:nvPr/>
        </p:nvPicPr>
        <p:blipFill>
          <a:blip r:embed="rId3">
            <a:alphaModFix/>
          </a:blip>
          <a:stretch>
            <a:fillRect/>
          </a:stretch>
        </p:blipFill>
        <p:spPr>
          <a:xfrm>
            <a:off x="915025" y="2689400"/>
            <a:ext cx="3656975" cy="1143000"/>
          </a:xfrm>
          <a:prstGeom prst="rect">
            <a:avLst/>
          </a:prstGeom>
          <a:noFill/>
          <a:ln>
            <a:noFill/>
          </a:ln>
        </p:spPr>
      </p:pic>
      <p:pic>
        <p:nvPicPr>
          <p:cNvPr id="306" name="Google Shape;306;p28"/>
          <p:cNvPicPr preferRelativeResize="0"/>
          <p:nvPr/>
        </p:nvPicPr>
        <p:blipFill>
          <a:blip r:embed="rId4">
            <a:alphaModFix/>
          </a:blip>
          <a:stretch>
            <a:fillRect/>
          </a:stretch>
        </p:blipFill>
        <p:spPr>
          <a:xfrm>
            <a:off x="4759500" y="1776225"/>
            <a:ext cx="4091463" cy="2111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just">
              <a:spcBef>
                <a:spcPts val="1400"/>
              </a:spcBef>
              <a:spcAft>
                <a:spcPts val="1400"/>
              </a:spcAft>
              <a:buNone/>
            </a:pPr>
            <a:r>
              <a:rPr b="1" lang="en-GB" sz="2300">
                <a:solidFill>
                  <a:srgbClr val="212121"/>
                </a:solidFill>
                <a:latin typeface="Times New Roman"/>
                <a:ea typeface="Times New Roman"/>
                <a:cs typeface="Times New Roman"/>
                <a:sym typeface="Times New Roman"/>
              </a:rPr>
              <a:t>Multilayer Perceptron Model</a:t>
            </a:r>
            <a:endParaRPr b="1" sz="3700"/>
          </a:p>
        </p:txBody>
      </p:sp>
      <p:sp>
        <p:nvSpPr>
          <p:cNvPr id="312" name="Google Shape;312;p29"/>
          <p:cNvSpPr txBox="1"/>
          <p:nvPr>
            <p:ph idx="1" type="body"/>
          </p:nvPr>
        </p:nvSpPr>
        <p:spPr>
          <a:xfrm>
            <a:off x="1043000" y="1192650"/>
            <a:ext cx="3403200" cy="3683100"/>
          </a:xfrm>
          <a:prstGeom prst="rect">
            <a:avLst/>
          </a:prstGeom>
        </p:spPr>
        <p:txBody>
          <a:bodyPr anchorCtr="0" anchor="t" bIns="91425" lIns="91425" spcFirstLastPara="1" rIns="91425" wrap="square" tIns="91425">
            <a:noAutofit/>
          </a:bodyPr>
          <a:lstStyle/>
          <a:p>
            <a:pPr indent="0" lvl="0" marL="0" rtl="0" algn="just">
              <a:lnSpc>
                <a:spcPct val="100000"/>
              </a:lnSpc>
              <a:spcBef>
                <a:spcPts val="1400"/>
              </a:spcBef>
              <a:spcAft>
                <a:spcPts val="1400"/>
              </a:spcAft>
              <a:buNone/>
            </a:pPr>
            <a:r>
              <a:rPr lang="en-GB" sz="1500">
                <a:solidFill>
                  <a:srgbClr val="212121"/>
                </a:solidFill>
                <a:latin typeface="Times New Roman"/>
                <a:ea typeface="Times New Roman"/>
                <a:cs typeface="Times New Roman"/>
                <a:sym typeface="Times New Roman"/>
              </a:rPr>
              <a:t>This is a Deep Neural Network model which takes in the concatenated features from the previous blocks and then based on the assigned labels to these input features we train the network to predict the correct labels to the given information. The input of the deep learning model is a vector of length 384 with 256 features coming from the transfer learning model’s second last or fc3 layer and the remaining 128 features coming from the 128 cluster mean points of the extracted features using SIFT or BRISK algorithm.</a:t>
            </a:r>
            <a:endParaRPr sz="1800"/>
          </a:p>
        </p:txBody>
      </p:sp>
      <p:pic>
        <p:nvPicPr>
          <p:cNvPr id="313" name="Google Shape;313;p29"/>
          <p:cNvPicPr preferRelativeResize="0"/>
          <p:nvPr/>
        </p:nvPicPr>
        <p:blipFill>
          <a:blip r:embed="rId3">
            <a:alphaModFix/>
          </a:blip>
          <a:stretch>
            <a:fillRect/>
          </a:stretch>
        </p:blipFill>
        <p:spPr>
          <a:xfrm>
            <a:off x="4701475" y="2228450"/>
            <a:ext cx="4179100" cy="2049375"/>
          </a:xfrm>
          <a:prstGeom prst="rect">
            <a:avLst/>
          </a:prstGeom>
          <a:noFill/>
          <a:ln>
            <a:noFill/>
          </a:ln>
        </p:spPr>
      </p:pic>
      <p:sp>
        <p:nvSpPr>
          <p:cNvPr id="314" name="Google Shape;314;p29"/>
          <p:cNvSpPr txBox="1"/>
          <p:nvPr>
            <p:ph idx="2" type="body"/>
          </p:nvPr>
        </p:nvSpPr>
        <p:spPr>
          <a:xfrm>
            <a:off x="5290350" y="4058550"/>
            <a:ext cx="3403200" cy="8172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1400"/>
              </a:spcAft>
              <a:buNone/>
            </a:pPr>
            <a:r>
              <a:rPr lang="en-GB" sz="1100">
                <a:solidFill>
                  <a:srgbClr val="212121"/>
                </a:solidFill>
                <a:latin typeface="Times New Roman"/>
                <a:ea typeface="Times New Roman"/>
                <a:cs typeface="Times New Roman"/>
                <a:sym typeface="Times New Roman"/>
              </a:rPr>
              <a:t>Table mentioning the layer description of the multilayer perceptron model</a:t>
            </a:r>
            <a:endParaRPr sz="14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just">
              <a:spcBef>
                <a:spcPts val="1400"/>
              </a:spcBef>
              <a:spcAft>
                <a:spcPts val="1400"/>
              </a:spcAft>
              <a:buNone/>
            </a:pPr>
            <a:r>
              <a:rPr b="1" lang="en-GB">
                <a:solidFill>
                  <a:srgbClr val="212121"/>
                </a:solidFill>
                <a:latin typeface="Times New Roman"/>
                <a:ea typeface="Times New Roman"/>
                <a:cs typeface="Times New Roman"/>
                <a:sym typeface="Times New Roman"/>
              </a:rPr>
              <a:t>Final layer for evaluation and prediction</a:t>
            </a:r>
            <a:endParaRPr b="1" sz="3800">
              <a:solidFill>
                <a:srgbClr val="000000"/>
              </a:solidFill>
            </a:endParaRPr>
          </a:p>
        </p:txBody>
      </p:sp>
      <p:sp>
        <p:nvSpPr>
          <p:cNvPr id="320" name="Google Shape;320;p30"/>
          <p:cNvSpPr txBox="1"/>
          <p:nvPr>
            <p:ph idx="1" type="body"/>
          </p:nvPr>
        </p:nvSpPr>
        <p:spPr>
          <a:xfrm>
            <a:off x="428625" y="1460000"/>
            <a:ext cx="3228000" cy="3375300"/>
          </a:xfrm>
          <a:prstGeom prst="rect">
            <a:avLst/>
          </a:prstGeom>
        </p:spPr>
        <p:txBody>
          <a:bodyPr anchorCtr="0" anchor="t" bIns="91425" lIns="91425" spcFirstLastPara="1" rIns="91425" wrap="square" tIns="91425">
            <a:noAutofit/>
          </a:bodyPr>
          <a:lstStyle/>
          <a:p>
            <a:pPr indent="0" lvl="0" marL="0" rtl="0" algn="just">
              <a:lnSpc>
                <a:spcPct val="100000"/>
              </a:lnSpc>
              <a:spcBef>
                <a:spcPts val="1400"/>
              </a:spcBef>
              <a:spcAft>
                <a:spcPts val="1400"/>
              </a:spcAft>
              <a:buNone/>
            </a:pPr>
            <a:r>
              <a:rPr lang="en-GB" sz="1400">
                <a:solidFill>
                  <a:srgbClr val="212121"/>
                </a:solidFill>
                <a:latin typeface="Times New Roman"/>
                <a:ea typeface="Times New Roman"/>
                <a:cs typeface="Times New Roman"/>
                <a:sym typeface="Times New Roman"/>
              </a:rPr>
              <a:t>The final layer consists of an evaluation layer which has either the output layer from the model using SoftMax activation function for classification or either of the svm, XG-boost or random forest ML algorithm to classify the final images into the three labeled classes. We then see whether the ML algorithms helped with the specific transfer learning model in the given pipeline to improve its classification results at last or not.</a:t>
            </a:r>
            <a:endParaRPr sz="1700"/>
          </a:p>
        </p:txBody>
      </p:sp>
      <p:sp>
        <p:nvSpPr>
          <p:cNvPr id="321" name="Google Shape;321;p30"/>
          <p:cNvSpPr txBox="1"/>
          <p:nvPr>
            <p:ph idx="2" type="body"/>
          </p:nvPr>
        </p:nvSpPr>
        <p:spPr>
          <a:xfrm>
            <a:off x="4165700" y="3937975"/>
            <a:ext cx="4433700" cy="7233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800"/>
              </a:spcAft>
              <a:buNone/>
            </a:pPr>
            <a:r>
              <a:rPr lang="en-GB" sz="1200">
                <a:solidFill>
                  <a:srgbClr val="212121"/>
                </a:solidFill>
                <a:latin typeface="Times New Roman"/>
                <a:ea typeface="Times New Roman"/>
                <a:cs typeface="Times New Roman"/>
                <a:sym typeface="Times New Roman"/>
              </a:rPr>
              <a:t>Table listing the various parameters used during the classification model training process</a:t>
            </a:r>
            <a:endParaRPr sz="1500">
              <a:solidFill>
                <a:srgbClr val="000000"/>
              </a:solidFill>
            </a:endParaRPr>
          </a:p>
        </p:txBody>
      </p:sp>
      <p:pic>
        <p:nvPicPr>
          <p:cNvPr id="322" name="Google Shape;322;p30"/>
          <p:cNvPicPr preferRelativeResize="0"/>
          <p:nvPr/>
        </p:nvPicPr>
        <p:blipFill>
          <a:blip r:embed="rId3">
            <a:alphaModFix/>
          </a:blip>
          <a:stretch>
            <a:fillRect/>
          </a:stretch>
        </p:blipFill>
        <p:spPr>
          <a:xfrm>
            <a:off x="3773462" y="1719550"/>
            <a:ext cx="5241062" cy="2446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just">
              <a:spcBef>
                <a:spcPts val="1400"/>
              </a:spcBef>
              <a:spcAft>
                <a:spcPts val="800"/>
              </a:spcAft>
              <a:buNone/>
            </a:pPr>
            <a:r>
              <a:rPr b="1" lang="en-GB">
                <a:solidFill>
                  <a:srgbClr val="000000"/>
                </a:solidFill>
                <a:latin typeface="Times New Roman"/>
                <a:ea typeface="Times New Roman"/>
                <a:cs typeface="Times New Roman"/>
                <a:sym typeface="Times New Roman"/>
              </a:rPr>
              <a:t>Simulation results</a:t>
            </a:r>
            <a:endParaRPr sz="3800">
              <a:solidFill>
                <a:srgbClr val="000000"/>
              </a:solidFill>
            </a:endParaRPr>
          </a:p>
        </p:txBody>
      </p:sp>
      <p:sp>
        <p:nvSpPr>
          <p:cNvPr id="328" name="Google Shape;328;p31"/>
          <p:cNvSpPr txBox="1"/>
          <p:nvPr>
            <p:ph idx="1" type="body"/>
          </p:nvPr>
        </p:nvSpPr>
        <p:spPr>
          <a:xfrm>
            <a:off x="1168800" y="1085350"/>
            <a:ext cx="3658200" cy="298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1200">
                <a:solidFill>
                  <a:srgbClr val="000000"/>
                </a:solidFill>
                <a:latin typeface="Times New Roman"/>
                <a:ea typeface="Times New Roman"/>
                <a:cs typeface="Times New Roman"/>
                <a:sym typeface="Times New Roman"/>
              </a:rPr>
              <a:t>Results from training the masking model</a:t>
            </a:r>
            <a:endParaRPr b="1"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GB" sz="1200">
                <a:solidFill>
                  <a:srgbClr val="000000"/>
                </a:solidFill>
                <a:latin typeface="Times New Roman"/>
                <a:ea typeface="Times New Roman"/>
                <a:cs typeface="Times New Roman"/>
                <a:sym typeface="Times New Roman"/>
              </a:rPr>
              <a:t>We used the Conditional GANs with image-to-image translation algorithm [link to paper] for training the masking model. The model was set to train for 247 epochs as there were only 247 training images available, but due to the restriction of buffer space for the storing the results on google collab we restricted our training to 215 epochs only and also with this much training we got satisfactory results. The results of the masking models on the images is already shown in the algorithm part in</a:t>
            </a:r>
            <a:r>
              <a:rPr b="1" lang="en-GB" sz="1200">
                <a:solidFill>
                  <a:srgbClr val="000000"/>
                </a:solidFill>
                <a:latin typeface="Times New Roman"/>
                <a:ea typeface="Times New Roman"/>
                <a:cs typeface="Times New Roman"/>
                <a:sym typeface="Times New Roman"/>
              </a:rPr>
              <a:t> figure number abc</a:t>
            </a:r>
            <a:r>
              <a:rPr lang="en-GB" sz="1200">
                <a:solidFill>
                  <a:srgbClr val="000000"/>
                </a:solidFill>
                <a:latin typeface="Times New Roman"/>
                <a:ea typeface="Times New Roman"/>
                <a:cs typeface="Times New Roman"/>
                <a:sym typeface="Times New Roman"/>
              </a:rPr>
              <a:t>. Below are the graphs of the optimization of the loss functions with respect to the number of epochs.</a:t>
            </a:r>
            <a:endParaRPr sz="1500">
              <a:solidFill>
                <a:srgbClr val="434343"/>
              </a:solidFill>
            </a:endParaRPr>
          </a:p>
        </p:txBody>
      </p:sp>
      <p:pic>
        <p:nvPicPr>
          <p:cNvPr id="329" name="Google Shape;329;p31"/>
          <p:cNvPicPr preferRelativeResize="0"/>
          <p:nvPr/>
        </p:nvPicPr>
        <p:blipFill>
          <a:blip r:embed="rId3">
            <a:alphaModFix/>
          </a:blip>
          <a:stretch>
            <a:fillRect/>
          </a:stretch>
        </p:blipFill>
        <p:spPr>
          <a:xfrm>
            <a:off x="4827100" y="1146275"/>
            <a:ext cx="3867150" cy="2590800"/>
          </a:xfrm>
          <a:prstGeom prst="rect">
            <a:avLst/>
          </a:prstGeom>
          <a:noFill/>
          <a:ln>
            <a:noFill/>
          </a:ln>
        </p:spPr>
      </p:pic>
      <p:sp>
        <p:nvSpPr>
          <p:cNvPr id="330" name="Google Shape;330;p31"/>
          <p:cNvSpPr txBox="1"/>
          <p:nvPr>
            <p:ph idx="2" type="body"/>
          </p:nvPr>
        </p:nvSpPr>
        <p:spPr>
          <a:xfrm>
            <a:off x="4933225" y="3737075"/>
            <a:ext cx="40008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000000"/>
                </a:solidFill>
                <a:latin typeface="Times New Roman"/>
                <a:ea typeface="Times New Roman"/>
                <a:cs typeface="Times New Roman"/>
                <a:sym typeface="Times New Roman"/>
              </a:rPr>
              <a:t>Graph for discriminator loss conversion for C-GAN</a:t>
            </a:r>
            <a:endParaRPr sz="10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GB" sz="1000">
                <a:solidFill>
                  <a:srgbClr val="000000"/>
                </a:solidFill>
                <a:latin typeface="Times New Roman"/>
                <a:ea typeface="Times New Roman"/>
                <a:cs typeface="Times New Roman"/>
                <a:sym typeface="Times New Roman"/>
              </a:rPr>
              <a:t>.</a:t>
            </a:r>
            <a:endParaRPr>
              <a:solidFill>
                <a:srgbClr val="434343"/>
              </a:solidFill>
            </a:endParaRPr>
          </a:p>
        </p:txBody>
      </p:sp>
      <p:sp>
        <p:nvSpPr>
          <p:cNvPr id="331" name="Google Shape;331;p31"/>
          <p:cNvSpPr txBox="1"/>
          <p:nvPr>
            <p:ph idx="2" type="body"/>
          </p:nvPr>
        </p:nvSpPr>
        <p:spPr>
          <a:xfrm>
            <a:off x="1168800" y="4003425"/>
            <a:ext cx="7658100" cy="1140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200">
                <a:solidFill>
                  <a:srgbClr val="000000"/>
                </a:solidFill>
                <a:latin typeface="Times New Roman"/>
                <a:ea typeface="Times New Roman"/>
                <a:cs typeface="Times New Roman"/>
                <a:sym typeface="Times New Roman"/>
              </a:rPr>
              <a:t>As we can see from the graph above with epochs the discriminator loss varies and oscillates between high and low values, this is do because the generator loss also improves with time which in turn forces the discriminator loss to increase which in return again changes its parameters to reduce the loss but as we can see that the all over loss function is decreasing as the number of epochs are increasing which means the discriminator is becoming more and more capable to discriminate between the real and the fake or generated masks.</a:t>
            </a:r>
            <a:endParaRPr sz="1500">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ph idx="1" type="body"/>
          </p:nvPr>
        </p:nvSpPr>
        <p:spPr>
          <a:xfrm>
            <a:off x="388450" y="1307850"/>
            <a:ext cx="4325700" cy="363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400">
                <a:solidFill>
                  <a:srgbClr val="000000"/>
                </a:solidFill>
                <a:latin typeface="Times New Roman"/>
                <a:ea typeface="Times New Roman"/>
                <a:cs typeface="Times New Roman"/>
                <a:sym typeface="Times New Roman"/>
              </a:rPr>
              <a:t>As we can see that the generator total loss is a combination above two losses which like the discriminator loss oscillates from high values to low values, in starting we can see that it was decreasing rapidly because the discriminator was not trained well to classify between the real and fake/generated images and it was easy for the generator model to learn the macro features of the mask after that it increases and then oscillates with as slow decreasing trend because now the discriminator is also trained to identify between real and fake masks and also it is becoming more difficult for the generator model to learn the micro features of the mask which are basically the edges of the mask or boundaries of the lungs in the chest x-ray.</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
        <p:nvSpPr>
          <p:cNvPr id="337" name="Google Shape;337;p32"/>
          <p:cNvSpPr txBox="1"/>
          <p:nvPr>
            <p:ph idx="2" type="body"/>
          </p:nvPr>
        </p:nvSpPr>
        <p:spPr>
          <a:xfrm>
            <a:off x="5375225" y="4478750"/>
            <a:ext cx="3403200" cy="8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000000"/>
                </a:solidFill>
                <a:latin typeface="Times New Roman"/>
                <a:ea typeface="Times New Roman"/>
                <a:cs typeface="Times New Roman"/>
                <a:sym typeface="Times New Roman"/>
              </a:rPr>
              <a:t>Total Generator Loss Graph with increase in Epochs</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338" name="Google Shape;338;p32"/>
          <p:cNvPicPr preferRelativeResize="0"/>
          <p:nvPr/>
        </p:nvPicPr>
        <p:blipFill>
          <a:blip r:embed="rId3">
            <a:alphaModFix/>
          </a:blip>
          <a:stretch>
            <a:fillRect/>
          </a:stretch>
        </p:blipFill>
        <p:spPr>
          <a:xfrm>
            <a:off x="4907975" y="1382250"/>
            <a:ext cx="3990975" cy="3022100"/>
          </a:xfrm>
          <a:prstGeom prst="rect">
            <a:avLst/>
          </a:prstGeom>
          <a:noFill/>
          <a:ln>
            <a:noFill/>
          </a:ln>
        </p:spPr>
      </p:pic>
      <p:sp>
        <p:nvSpPr>
          <p:cNvPr id="339" name="Google Shape;33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434343"/>
                </a:solidFill>
                <a:latin typeface="Times New Roman"/>
                <a:ea typeface="Times New Roman"/>
                <a:cs typeface="Times New Roman"/>
                <a:sym typeface="Times New Roman"/>
              </a:rPr>
              <a:t>Generator loss</a:t>
            </a:r>
            <a:endParaRPr b="1">
              <a:solidFill>
                <a:srgbClr val="434343"/>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3"/>
          <p:cNvSpPr txBox="1"/>
          <p:nvPr>
            <p:ph type="title"/>
          </p:nvPr>
        </p:nvSpPr>
        <p:spPr>
          <a:xfrm>
            <a:off x="2459850" y="954638"/>
            <a:ext cx="4224300" cy="522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a:solidFill>
                  <a:srgbClr val="000000"/>
                </a:solidFill>
                <a:latin typeface="Times New Roman"/>
                <a:ea typeface="Times New Roman"/>
                <a:cs typeface="Times New Roman"/>
                <a:sym typeface="Times New Roman"/>
              </a:rPr>
              <a:t>Accuracy with validation dataset</a:t>
            </a:r>
            <a:endParaRPr sz="3800"/>
          </a:p>
        </p:txBody>
      </p:sp>
      <p:sp>
        <p:nvSpPr>
          <p:cNvPr id="345" name="Google Shape;345;p33"/>
          <p:cNvSpPr txBox="1"/>
          <p:nvPr>
            <p:ph idx="1" type="body"/>
          </p:nvPr>
        </p:nvSpPr>
        <p:spPr>
          <a:xfrm>
            <a:off x="2405125" y="4243775"/>
            <a:ext cx="3403200" cy="663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000">
                <a:solidFill>
                  <a:srgbClr val="000000"/>
                </a:solidFill>
                <a:latin typeface="Times New Roman"/>
                <a:ea typeface="Times New Roman"/>
                <a:cs typeface="Times New Roman"/>
                <a:sym typeface="Times New Roman"/>
              </a:rPr>
              <a:t>The accuracy of models at their first stage of the pipeline, i.e. only with the transfer-learning. (Best model accuracy during training epoch)</a:t>
            </a:r>
            <a:endParaRPr>
              <a:solidFill>
                <a:srgbClr val="000000"/>
              </a:solidFill>
            </a:endParaRPr>
          </a:p>
        </p:txBody>
      </p:sp>
      <p:sp>
        <p:nvSpPr>
          <p:cNvPr id="346" name="Google Shape;346;p33"/>
          <p:cNvSpPr txBox="1"/>
          <p:nvPr>
            <p:ph type="title"/>
          </p:nvPr>
        </p:nvSpPr>
        <p:spPr>
          <a:xfrm>
            <a:off x="1339025" y="0"/>
            <a:ext cx="5695200" cy="954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a:solidFill>
                  <a:srgbClr val="000000"/>
                </a:solidFill>
                <a:latin typeface="Times New Roman"/>
                <a:ea typeface="Times New Roman"/>
                <a:cs typeface="Times New Roman"/>
                <a:sym typeface="Times New Roman"/>
              </a:rPr>
              <a:t>Results from the Classification Pipeline →</a:t>
            </a:r>
            <a:endParaRPr b="1" sz="3800"/>
          </a:p>
        </p:txBody>
      </p:sp>
      <p:pic>
        <p:nvPicPr>
          <p:cNvPr id="347" name="Google Shape;347;p33"/>
          <p:cNvPicPr preferRelativeResize="0"/>
          <p:nvPr/>
        </p:nvPicPr>
        <p:blipFill>
          <a:blip r:embed="rId3">
            <a:alphaModFix/>
          </a:blip>
          <a:stretch>
            <a:fillRect/>
          </a:stretch>
        </p:blipFill>
        <p:spPr>
          <a:xfrm>
            <a:off x="355263" y="1555025"/>
            <a:ext cx="8433475" cy="26112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34"/>
          <p:cNvPicPr preferRelativeResize="0"/>
          <p:nvPr/>
        </p:nvPicPr>
        <p:blipFill>
          <a:blip r:embed="rId3">
            <a:alphaModFix/>
          </a:blip>
          <a:stretch>
            <a:fillRect/>
          </a:stretch>
        </p:blipFill>
        <p:spPr>
          <a:xfrm>
            <a:off x="771525" y="726800"/>
            <a:ext cx="7659351" cy="3050025"/>
          </a:xfrm>
          <a:prstGeom prst="rect">
            <a:avLst/>
          </a:prstGeom>
          <a:noFill/>
          <a:ln>
            <a:noFill/>
          </a:ln>
        </p:spPr>
      </p:pic>
      <p:sp>
        <p:nvSpPr>
          <p:cNvPr id="353" name="Google Shape;353;p34"/>
          <p:cNvSpPr txBox="1"/>
          <p:nvPr/>
        </p:nvSpPr>
        <p:spPr>
          <a:xfrm>
            <a:off x="2348125" y="3846450"/>
            <a:ext cx="4528500" cy="536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000">
                <a:latin typeface="Times New Roman"/>
                <a:ea typeface="Times New Roman"/>
                <a:cs typeface="Times New Roman"/>
                <a:sym typeface="Times New Roman"/>
              </a:rPr>
              <a:t>The accuracy of model after combination with the features from SIFT/BRISK Algorithm.</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5"/>
          <p:cNvSpPr txBox="1"/>
          <p:nvPr>
            <p:ph type="title"/>
          </p:nvPr>
        </p:nvSpPr>
        <p:spPr>
          <a:xfrm>
            <a:off x="1146225" y="494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34343"/>
                </a:solidFill>
                <a:latin typeface="Times New Roman"/>
                <a:ea typeface="Times New Roman"/>
                <a:cs typeface="Times New Roman"/>
                <a:sym typeface="Times New Roman"/>
              </a:rPr>
              <a:t>Accuracy with Test Dataset</a:t>
            </a:r>
            <a:endParaRPr>
              <a:solidFill>
                <a:srgbClr val="434343"/>
              </a:solidFill>
              <a:latin typeface="Times New Roman"/>
              <a:ea typeface="Times New Roman"/>
              <a:cs typeface="Times New Roman"/>
              <a:sym typeface="Times New Roman"/>
            </a:endParaRPr>
          </a:p>
        </p:txBody>
      </p:sp>
      <p:sp>
        <p:nvSpPr>
          <p:cNvPr id="359" name="Google Shape;359;p35"/>
          <p:cNvSpPr txBox="1"/>
          <p:nvPr>
            <p:ph idx="1" type="body"/>
          </p:nvPr>
        </p:nvSpPr>
        <p:spPr>
          <a:xfrm>
            <a:off x="1262758" y="4169025"/>
            <a:ext cx="5658600" cy="30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000">
                <a:solidFill>
                  <a:srgbClr val="000000"/>
                </a:solidFill>
                <a:latin typeface="Times New Roman"/>
                <a:ea typeface="Times New Roman"/>
                <a:cs typeface="Times New Roman"/>
                <a:sym typeface="Times New Roman"/>
              </a:rPr>
              <a:t>The accuracy of models at their first stage of the pipeline, i.e. only with the transfer-learning.</a:t>
            </a:r>
            <a:endParaRPr>
              <a:solidFill>
                <a:srgbClr val="434343"/>
              </a:solidFill>
            </a:endParaRPr>
          </a:p>
        </p:txBody>
      </p:sp>
      <p:pic>
        <p:nvPicPr>
          <p:cNvPr id="360" name="Google Shape;360;p35"/>
          <p:cNvPicPr preferRelativeResize="0"/>
          <p:nvPr/>
        </p:nvPicPr>
        <p:blipFill>
          <a:blip r:embed="rId3">
            <a:alphaModFix/>
          </a:blip>
          <a:stretch>
            <a:fillRect/>
          </a:stretch>
        </p:blipFill>
        <p:spPr>
          <a:xfrm>
            <a:off x="152425" y="1285875"/>
            <a:ext cx="8434975" cy="2789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434343"/>
                </a:solidFill>
              </a:rPr>
              <a:t>PROJECT OVERVIEW</a:t>
            </a:r>
            <a:endParaRPr b="1">
              <a:solidFill>
                <a:srgbClr val="434343"/>
              </a:solidFill>
            </a:endParaRPr>
          </a:p>
        </p:txBody>
      </p:sp>
      <p:sp>
        <p:nvSpPr>
          <p:cNvPr id="236" name="Google Shape;236;p18"/>
          <p:cNvSpPr txBox="1"/>
          <p:nvPr>
            <p:ph idx="1" type="body"/>
          </p:nvPr>
        </p:nvSpPr>
        <p:spPr>
          <a:xfrm>
            <a:off x="702175" y="1050775"/>
            <a:ext cx="7759200" cy="3882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000000"/>
              </a:buClr>
              <a:buSzPts val="1440"/>
              <a:buFont typeface="Arial"/>
              <a:buNone/>
            </a:pPr>
            <a:r>
              <a:rPr lang="en-GB" sz="1500">
                <a:solidFill>
                  <a:srgbClr val="3F3F3F"/>
                </a:solidFill>
                <a:latin typeface="Trebuchet MS"/>
                <a:ea typeface="Trebuchet MS"/>
                <a:cs typeface="Trebuchet MS"/>
                <a:sym typeface="Trebuchet MS"/>
              </a:rPr>
              <a:t>Coronavirus disease (COVID-19) is an infectious disease caused by a newly discovered coronavirus severe acute respiratory syndrome coronavirus 2 (SARS-CoV-2). Currently, the detection of coronavirus disease 2019 (COVID-19) is one of the main challenges in the world, given the rapid spread of the disease. </a:t>
            </a:r>
            <a:endParaRPr sz="1500">
              <a:solidFill>
                <a:srgbClr val="3F3F3F"/>
              </a:solidFill>
              <a:latin typeface="Trebuchet MS"/>
              <a:ea typeface="Trebuchet MS"/>
              <a:cs typeface="Trebuchet MS"/>
              <a:sym typeface="Trebuchet MS"/>
            </a:endParaRPr>
          </a:p>
          <a:p>
            <a:pPr indent="0" lvl="0" marL="0" rtl="0" algn="just">
              <a:lnSpc>
                <a:spcPct val="100000"/>
              </a:lnSpc>
              <a:spcBef>
                <a:spcPts val="1000"/>
              </a:spcBef>
              <a:spcAft>
                <a:spcPts val="0"/>
              </a:spcAft>
              <a:buClr>
                <a:srgbClr val="000000"/>
              </a:buClr>
              <a:buSzPts val="1440"/>
              <a:buFont typeface="Arial"/>
              <a:buNone/>
            </a:pPr>
            <a:r>
              <a:rPr lang="en-GB" sz="1500">
                <a:solidFill>
                  <a:srgbClr val="3F3F3F"/>
                </a:solidFill>
                <a:latin typeface="Trebuchet MS"/>
                <a:ea typeface="Trebuchet MS"/>
                <a:cs typeface="Trebuchet MS"/>
                <a:sym typeface="Trebuchet MS"/>
              </a:rPr>
              <a:t>Basic method Reverse Transcription-Polymerase Chain Reaction (RT-PCR) test has turned out as a gold standard for identifying COVID-19 patients. However, the RT-PCR test becomes infeasible in the severely affected areas during early outbreak of the pandemic. In addition, the preparation of sample and poor-quality control techniques lead to increase in false-negative rates.</a:t>
            </a:r>
            <a:endParaRPr sz="1500">
              <a:solidFill>
                <a:srgbClr val="3F3F3F"/>
              </a:solidFill>
              <a:latin typeface="Trebuchet MS"/>
              <a:ea typeface="Trebuchet MS"/>
              <a:cs typeface="Trebuchet MS"/>
              <a:sym typeface="Trebuchet MS"/>
            </a:endParaRPr>
          </a:p>
          <a:p>
            <a:pPr indent="0" lvl="0" marL="0" rtl="0" algn="just">
              <a:lnSpc>
                <a:spcPct val="100000"/>
              </a:lnSpc>
              <a:spcBef>
                <a:spcPts val="1000"/>
              </a:spcBef>
              <a:spcAft>
                <a:spcPts val="0"/>
              </a:spcAft>
              <a:buClr>
                <a:srgbClr val="000000"/>
              </a:buClr>
              <a:buSzPts val="1440"/>
              <a:buFont typeface="Arial"/>
              <a:buNone/>
            </a:pPr>
            <a:r>
              <a:rPr lang="en-GB" sz="1500">
                <a:solidFill>
                  <a:srgbClr val="3F3F3F"/>
                </a:solidFill>
                <a:latin typeface="Trebuchet MS"/>
                <a:ea typeface="Trebuchet MS"/>
                <a:cs typeface="Trebuchet MS"/>
                <a:sym typeface="Trebuchet MS"/>
              </a:rPr>
              <a:t> We are working on an an artificial-intelligence technique based on computer vision Deep Learning to detect COVID-19 patients using real-world datasets. Our system examines chest X-ray images to identify such patients. Our findings indicate that such an analysis is valuable in COVID-19 diagnosis as X-rays are conveniently available quickly and at low costs.</a:t>
            </a:r>
            <a:endParaRPr sz="1500">
              <a:solidFill>
                <a:srgbClr val="3F3F3F"/>
              </a:solidFill>
              <a:latin typeface="Trebuchet MS"/>
              <a:ea typeface="Trebuchet MS"/>
              <a:cs typeface="Trebuchet MS"/>
              <a:sym typeface="Trebuchet MS"/>
            </a:endParaRPr>
          </a:p>
          <a:p>
            <a:pPr indent="0" lvl="0" marL="0" rtl="0" algn="l">
              <a:spcBef>
                <a:spcPts val="0"/>
              </a:spcBef>
              <a:spcAft>
                <a:spcPts val="1600"/>
              </a:spcAft>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6"/>
          <p:cNvSpPr txBox="1"/>
          <p:nvPr>
            <p:ph idx="2" type="body"/>
          </p:nvPr>
        </p:nvSpPr>
        <p:spPr>
          <a:xfrm>
            <a:off x="2759600" y="3947050"/>
            <a:ext cx="3403200" cy="570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000">
                <a:solidFill>
                  <a:srgbClr val="000000"/>
                </a:solidFill>
                <a:latin typeface="Times New Roman"/>
                <a:ea typeface="Times New Roman"/>
                <a:cs typeface="Times New Roman"/>
                <a:sym typeface="Times New Roman"/>
              </a:rPr>
              <a:t>The accuracy of model after combination with the features from SIFT/BRISK Algorithm.</a:t>
            </a:r>
            <a:endParaRPr/>
          </a:p>
        </p:txBody>
      </p:sp>
      <p:pic>
        <p:nvPicPr>
          <p:cNvPr id="366" name="Google Shape;366;p36"/>
          <p:cNvPicPr preferRelativeResize="0"/>
          <p:nvPr/>
        </p:nvPicPr>
        <p:blipFill>
          <a:blip r:embed="rId3">
            <a:alphaModFix/>
          </a:blip>
          <a:stretch>
            <a:fillRect/>
          </a:stretch>
        </p:blipFill>
        <p:spPr>
          <a:xfrm>
            <a:off x="626175" y="658475"/>
            <a:ext cx="7659326" cy="3333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7"/>
          <p:cNvSpPr txBox="1"/>
          <p:nvPr>
            <p:ph type="title"/>
          </p:nvPr>
        </p:nvSpPr>
        <p:spPr>
          <a:xfrm>
            <a:off x="1297500" y="393750"/>
            <a:ext cx="3916500" cy="6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Times New Roman"/>
                <a:ea typeface="Times New Roman"/>
                <a:cs typeface="Times New Roman"/>
                <a:sym typeface="Times New Roman"/>
              </a:rPr>
              <a:t>Average F1 Score</a:t>
            </a:r>
            <a:r>
              <a:rPr lang="en-GB">
                <a:solidFill>
                  <a:srgbClr val="000000"/>
                </a:solidFill>
              </a:rPr>
              <a:t> </a:t>
            </a:r>
            <a:endParaRPr>
              <a:solidFill>
                <a:srgbClr val="000000"/>
              </a:solidFill>
            </a:endParaRPr>
          </a:p>
        </p:txBody>
      </p:sp>
      <p:sp>
        <p:nvSpPr>
          <p:cNvPr id="372" name="Google Shape;372;p37"/>
          <p:cNvSpPr txBox="1"/>
          <p:nvPr>
            <p:ph idx="1" type="body"/>
          </p:nvPr>
        </p:nvSpPr>
        <p:spPr>
          <a:xfrm>
            <a:off x="2712800" y="4090425"/>
            <a:ext cx="3403200" cy="42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rPr>
              <a:t>F1 score with validation dataset</a:t>
            </a:r>
            <a:endParaRPr>
              <a:solidFill>
                <a:srgbClr val="000000"/>
              </a:solidFill>
            </a:endParaRPr>
          </a:p>
        </p:txBody>
      </p:sp>
      <p:pic>
        <p:nvPicPr>
          <p:cNvPr id="373" name="Google Shape;373;p37"/>
          <p:cNvPicPr preferRelativeResize="0"/>
          <p:nvPr/>
        </p:nvPicPr>
        <p:blipFill>
          <a:blip r:embed="rId3">
            <a:alphaModFix/>
          </a:blip>
          <a:stretch>
            <a:fillRect/>
          </a:stretch>
        </p:blipFill>
        <p:spPr>
          <a:xfrm>
            <a:off x="218600" y="1084600"/>
            <a:ext cx="8290550" cy="2882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idx="2" type="body"/>
          </p:nvPr>
        </p:nvSpPr>
        <p:spPr>
          <a:xfrm>
            <a:off x="3054725" y="4036525"/>
            <a:ext cx="3403200" cy="46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000000"/>
                </a:solidFill>
              </a:rPr>
              <a:t>F1 score with test dataset</a:t>
            </a:r>
            <a:endParaRPr/>
          </a:p>
        </p:txBody>
      </p:sp>
      <p:pic>
        <p:nvPicPr>
          <p:cNvPr id="379" name="Google Shape;379;p38"/>
          <p:cNvPicPr preferRelativeResize="0"/>
          <p:nvPr/>
        </p:nvPicPr>
        <p:blipFill>
          <a:blip r:embed="rId3">
            <a:alphaModFix/>
          </a:blip>
          <a:stretch>
            <a:fillRect/>
          </a:stretch>
        </p:blipFill>
        <p:spPr>
          <a:xfrm>
            <a:off x="391350" y="547900"/>
            <a:ext cx="8600249" cy="337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latin typeface="Times New Roman"/>
                <a:ea typeface="Times New Roman"/>
                <a:cs typeface="Times New Roman"/>
                <a:sym typeface="Times New Roman"/>
              </a:rPr>
              <a:t>Discussion </a:t>
            </a:r>
            <a:endParaRPr b="1">
              <a:solidFill>
                <a:srgbClr val="000000"/>
              </a:solidFill>
              <a:latin typeface="Times New Roman"/>
              <a:ea typeface="Times New Roman"/>
              <a:cs typeface="Times New Roman"/>
              <a:sym typeface="Times New Roman"/>
            </a:endParaRPr>
          </a:p>
        </p:txBody>
      </p:sp>
      <p:sp>
        <p:nvSpPr>
          <p:cNvPr id="385" name="Google Shape;385;p39"/>
          <p:cNvSpPr txBox="1"/>
          <p:nvPr>
            <p:ph idx="1" type="body"/>
          </p:nvPr>
        </p:nvSpPr>
        <p:spPr>
          <a:xfrm>
            <a:off x="2870400" y="2143113"/>
            <a:ext cx="3403200" cy="3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000000"/>
                </a:solidFill>
                <a:latin typeface="Times New Roman"/>
                <a:ea typeface="Times New Roman"/>
                <a:cs typeface="Times New Roman"/>
                <a:sym typeface="Times New Roman"/>
              </a:rPr>
              <a:t>Distribution Table/confusion for mathematical analysis</a:t>
            </a:r>
            <a:endParaRPr/>
          </a:p>
        </p:txBody>
      </p:sp>
      <p:sp>
        <p:nvSpPr>
          <p:cNvPr id="386" name="Google Shape;386;p39"/>
          <p:cNvSpPr txBox="1"/>
          <p:nvPr>
            <p:ph idx="2" type="body"/>
          </p:nvPr>
        </p:nvSpPr>
        <p:spPr>
          <a:xfrm>
            <a:off x="1297500" y="2571750"/>
            <a:ext cx="7038900" cy="25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solidFill>
                  <a:srgbClr val="000000"/>
                </a:solidFill>
                <a:latin typeface="Times New Roman"/>
                <a:ea typeface="Times New Roman"/>
                <a:cs typeface="Times New Roman"/>
                <a:sym typeface="Times New Roman"/>
              </a:rPr>
              <a:t>Now from the above table we can define some following terms and the terms that are used in the observation table.</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lang="en-GB" sz="1100">
                <a:solidFill>
                  <a:srgbClr val="000000"/>
                </a:solidFill>
                <a:latin typeface="Times New Roman"/>
                <a:ea typeface="Times New Roman"/>
                <a:cs typeface="Times New Roman"/>
                <a:sym typeface="Times New Roman"/>
              </a:rPr>
              <a:t> </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11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GB" sz="1100">
                <a:solidFill>
                  <a:srgbClr val="000000"/>
                </a:solidFill>
                <a:latin typeface="Times New Roman"/>
                <a:ea typeface="Times New Roman"/>
                <a:cs typeface="Times New Roman"/>
                <a:sym typeface="Times New Roman"/>
              </a:rPr>
              <a:t>Now as we can observe from the above tables for accuracy and F1 scores (average) that the VGG-19 and VGG-16 were the two models which performed best on the test dataset and also performed well during training on the validation dataset. </a:t>
            </a:r>
            <a:endParaRPr sz="1400"/>
          </a:p>
        </p:txBody>
      </p:sp>
      <p:pic>
        <p:nvPicPr>
          <p:cNvPr id="387" name="Google Shape;387;p39"/>
          <p:cNvPicPr preferRelativeResize="0"/>
          <p:nvPr/>
        </p:nvPicPr>
        <p:blipFill>
          <a:blip r:embed="rId3">
            <a:alphaModFix/>
          </a:blip>
          <a:stretch>
            <a:fillRect/>
          </a:stretch>
        </p:blipFill>
        <p:spPr>
          <a:xfrm>
            <a:off x="1362625" y="1076325"/>
            <a:ext cx="6591300" cy="990600"/>
          </a:xfrm>
          <a:prstGeom prst="rect">
            <a:avLst/>
          </a:prstGeom>
          <a:noFill/>
          <a:ln>
            <a:noFill/>
          </a:ln>
        </p:spPr>
      </p:pic>
      <p:pic>
        <p:nvPicPr>
          <p:cNvPr id="388" name="Google Shape;388;p39"/>
          <p:cNvPicPr preferRelativeResize="0"/>
          <p:nvPr/>
        </p:nvPicPr>
        <p:blipFill>
          <a:blip r:embed="rId4">
            <a:alphaModFix/>
          </a:blip>
          <a:stretch>
            <a:fillRect/>
          </a:stretch>
        </p:blipFill>
        <p:spPr>
          <a:xfrm>
            <a:off x="1703588" y="2869275"/>
            <a:ext cx="6010275" cy="1695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000000"/>
                </a:solidFill>
                <a:latin typeface="Times New Roman"/>
                <a:ea typeface="Times New Roman"/>
                <a:cs typeface="Times New Roman"/>
                <a:sym typeface="Times New Roman"/>
              </a:rPr>
              <a:t>Discussion</a:t>
            </a:r>
            <a:endParaRPr sz="2600">
              <a:solidFill>
                <a:srgbClr val="000000"/>
              </a:solidFill>
              <a:latin typeface="Times New Roman"/>
              <a:ea typeface="Times New Roman"/>
              <a:cs typeface="Times New Roman"/>
              <a:sym typeface="Times New Roman"/>
            </a:endParaRPr>
          </a:p>
        </p:txBody>
      </p:sp>
      <p:sp>
        <p:nvSpPr>
          <p:cNvPr id="394" name="Google Shape;394;p40"/>
          <p:cNvSpPr txBox="1"/>
          <p:nvPr>
            <p:ph idx="1" type="body"/>
          </p:nvPr>
        </p:nvSpPr>
        <p:spPr>
          <a:xfrm>
            <a:off x="333100" y="1378875"/>
            <a:ext cx="2869200" cy="3378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rgbClr val="000000"/>
                </a:solidFill>
                <a:latin typeface="Times New Roman"/>
                <a:ea typeface="Times New Roman"/>
                <a:cs typeface="Times New Roman"/>
                <a:sym typeface="Times New Roman"/>
              </a:rPr>
              <a:t>We can observe from the tables that there were also some cases where the final best average F1 score for classification was low from the pipeline as compared to the only transfer learning based model as in case of VGG-16, but except this model in all other models the final best average F1 score was increased through our proposed pipeline. In the table given below we have given the best performance of models through the pipeline level and their respective average F1 scores.</a:t>
            </a:r>
            <a:endParaRPr>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solidFill>
                <a:srgbClr val="000000"/>
              </a:solidFill>
            </a:endParaRPr>
          </a:p>
        </p:txBody>
      </p:sp>
      <p:sp>
        <p:nvSpPr>
          <p:cNvPr id="395" name="Google Shape;395;p40"/>
          <p:cNvSpPr txBox="1"/>
          <p:nvPr>
            <p:ph idx="1" type="body"/>
          </p:nvPr>
        </p:nvSpPr>
        <p:spPr>
          <a:xfrm>
            <a:off x="3796850" y="4317550"/>
            <a:ext cx="4758900" cy="5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000000"/>
                </a:solidFill>
                <a:latin typeface="Times New Roman"/>
                <a:ea typeface="Times New Roman"/>
                <a:cs typeface="Times New Roman"/>
                <a:sym typeface="Times New Roman"/>
              </a:rPr>
              <a:t> Result Table showing maximum accuracy of each models at corresponding levels</a:t>
            </a:r>
            <a:endParaRPr sz="10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solidFill>
                <a:srgbClr val="000000"/>
              </a:solidFill>
            </a:endParaRPr>
          </a:p>
        </p:txBody>
      </p:sp>
      <p:pic>
        <p:nvPicPr>
          <p:cNvPr id="396" name="Google Shape;396;p40" title="Average F1 score Percentage "/>
          <p:cNvPicPr preferRelativeResize="0"/>
          <p:nvPr/>
        </p:nvPicPr>
        <p:blipFill>
          <a:blip r:embed="rId3">
            <a:alphaModFix/>
          </a:blip>
          <a:stretch>
            <a:fillRect/>
          </a:stretch>
        </p:blipFill>
        <p:spPr>
          <a:xfrm>
            <a:off x="3732900" y="1378875"/>
            <a:ext cx="4637709" cy="2867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900">
                <a:solidFill>
                  <a:srgbClr val="000000"/>
                </a:solidFill>
                <a:latin typeface="Times New Roman"/>
                <a:ea typeface="Times New Roman"/>
                <a:cs typeface="Times New Roman"/>
                <a:sym typeface="Times New Roman"/>
              </a:rPr>
              <a:t>Conclusion</a:t>
            </a:r>
            <a:endParaRPr b="1" sz="2900">
              <a:solidFill>
                <a:srgbClr val="000000"/>
              </a:solidFill>
              <a:latin typeface="Times New Roman"/>
              <a:ea typeface="Times New Roman"/>
              <a:cs typeface="Times New Roman"/>
              <a:sym typeface="Times New Roman"/>
            </a:endParaRPr>
          </a:p>
        </p:txBody>
      </p:sp>
      <p:sp>
        <p:nvSpPr>
          <p:cNvPr id="402" name="Google Shape;402;p41"/>
          <p:cNvSpPr txBox="1"/>
          <p:nvPr>
            <p:ph idx="2" type="body"/>
          </p:nvPr>
        </p:nvSpPr>
        <p:spPr>
          <a:xfrm>
            <a:off x="789955" y="1567550"/>
            <a:ext cx="75465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800">
                <a:solidFill>
                  <a:srgbClr val="000000"/>
                </a:solidFill>
                <a:latin typeface="Times New Roman"/>
                <a:ea typeface="Times New Roman"/>
                <a:cs typeface="Times New Roman"/>
                <a:sym typeface="Times New Roman"/>
              </a:rPr>
              <a:t>So, from the previous analysis on the whole proposed pipeline we came to the conclusion that the VGG-19 performed best on the test dataset with 95% accuracy through the help of the proposed pipeline and also at every step the average F1 score of the model increases where as the VGG-16 performed best without the pipeline but using Randomforest as the last classification layer and gives the same test accuracy of 95% on the test dataset. Hence VGG-19 and VGG-16 were the two best performing models out of the 5 selected models for this classification task with and without pipeline respectively.</a:t>
            </a:r>
            <a:endParaRPr sz="2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2"/>
          <p:cNvSpPr txBox="1"/>
          <p:nvPr>
            <p:ph type="title"/>
          </p:nvPr>
        </p:nvSpPr>
        <p:spPr>
          <a:xfrm>
            <a:off x="1203750" y="3134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Times New Roman"/>
                <a:ea typeface="Times New Roman"/>
                <a:cs typeface="Times New Roman"/>
                <a:sym typeface="Times New Roman"/>
              </a:rPr>
              <a:t>References</a:t>
            </a:r>
            <a:endParaRPr>
              <a:solidFill>
                <a:srgbClr val="000000"/>
              </a:solidFill>
              <a:latin typeface="Times New Roman"/>
              <a:ea typeface="Times New Roman"/>
              <a:cs typeface="Times New Roman"/>
              <a:sym typeface="Times New Roman"/>
            </a:endParaRPr>
          </a:p>
        </p:txBody>
      </p:sp>
      <p:sp>
        <p:nvSpPr>
          <p:cNvPr id="408" name="Google Shape;408;p42"/>
          <p:cNvSpPr txBox="1"/>
          <p:nvPr>
            <p:ph idx="1" type="body"/>
          </p:nvPr>
        </p:nvSpPr>
        <p:spPr>
          <a:xfrm>
            <a:off x="1203750" y="817075"/>
            <a:ext cx="7038900" cy="4206000"/>
          </a:xfrm>
          <a:prstGeom prst="rect">
            <a:avLst/>
          </a:prstGeom>
        </p:spPr>
        <p:txBody>
          <a:bodyPr anchorCtr="0" anchor="t" bIns="91425" lIns="91425" spcFirstLastPara="1" rIns="91425" wrap="square" tIns="91425">
            <a:noAutofit/>
          </a:bodyPr>
          <a:lstStyle/>
          <a:p>
            <a:pPr indent="0" lvl="0" marL="0" rtl="0" algn="just">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[1]. </a:t>
            </a:r>
            <a:r>
              <a:rPr b="1" lang="en-GB" sz="10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Covid-chestxray-dataset, </a:t>
            </a:r>
            <a:r>
              <a:rPr b="1" lang="en-GB" sz="1000" u="sng">
                <a:solidFill>
                  <a:srgbClr val="1155CC"/>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Joseph Paul Cohen,  ieee8023</a:t>
            </a:r>
            <a:r>
              <a:rPr b="1" lang="en-GB" sz="1000">
                <a:solidFill>
                  <a:srgbClr val="000000"/>
                </a:solidFill>
                <a:latin typeface="Times New Roman"/>
                <a:ea typeface="Times New Roman"/>
                <a:cs typeface="Times New Roman"/>
                <a:sym typeface="Times New Roman"/>
              </a:rPr>
              <a:t> </a:t>
            </a:r>
            <a:endParaRPr b="1" sz="1000">
              <a:solidFill>
                <a:srgbClr val="000000"/>
              </a:solidFill>
              <a:latin typeface="Times New Roman"/>
              <a:ea typeface="Times New Roman"/>
              <a:cs typeface="Times New Roman"/>
              <a:sym typeface="Times New Roman"/>
            </a:endParaRPr>
          </a:p>
          <a:p>
            <a:pPr indent="0" lvl="0" marL="0" rtl="0" algn="just">
              <a:lnSpc>
                <a:spcPct val="100000"/>
              </a:lnSpc>
              <a:spcBef>
                <a:spcPts val="1400"/>
              </a:spcBef>
              <a:spcAft>
                <a:spcPts val="0"/>
              </a:spcAft>
              <a:buNone/>
            </a:pPr>
            <a:r>
              <a:rPr b="1" lang="en-GB" sz="1000">
                <a:solidFill>
                  <a:srgbClr val="000000"/>
                </a:solidFill>
                <a:latin typeface="Times New Roman"/>
                <a:ea typeface="Times New Roman"/>
                <a:cs typeface="Times New Roman"/>
                <a:sym typeface="Times New Roman"/>
              </a:rPr>
              <a:t>[2]. </a:t>
            </a:r>
            <a:r>
              <a:rPr b="1" lang="en-GB" sz="10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Chest X-ray images (Pneumonia), Paul Mooney</a:t>
            </a:r>
            <a:endParaRPr b="1" sz="1000">
              <a:solidFill>
                <a:srgbClr val="000000"/>
              </a:solidFill>
              <a:latin typeface="Times New Roman"/>
              <a:ea typeface="Times New Roman"/>
              <a:cs typeface="Times New Roman"/>
              <a:sym typeface="Times New Roman"/>
            </a:endParaRPr>
          </a:p>
          <a:p>
            <a:pPr indent="0" lvl="0" marL="0" rtl="0" algn="just">
              <a:lnSpc>
                <a:spcPct val="100000"/>
              </a:lnSpc>
              <a:spcBef>
                <a:spcPts val="1400"/>
              </a:spcBef>
              <a:spcAft>
                <a:spcPts val="0"/>
              </a:spcAft>
              <a:buNone/>
            </a:pPr>
            <a:r>
              <a:rPr b="1" lang="en-GB" sz="1000">
                <a:solidFill>
                  <a:srgbClr val="000000"/>
                </a:solidFill>
                <a:latin typeface="Times New Roman"/>
                <a:ea typeface="Times New Roman"/>
                <a:cs typeface="Times New Roman"/>
                <a:sym typeface="Times New Roman"/>
              </a:rPr>
              <a:t>[3]. </a:t>
            </a:r>
            <a:r>
              <a:rPr b="1" lang="en-GB" sz="10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Segmentation of anatomical structures in chest radiographs using supervised methods: a comparative study on a public database, B. van Ginneken, M.B. Stegmann, M. Loog,  </a:t>
            </a:r>
            <a:r>
              <a:rPr b="1" i="1" lang="en-GB" sz="10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Medical Image Analysis</a:t>
            </a:r>
            <a:r>
              <a:rPr b="1" lang="en-GB" sz="10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 2006, nr. 1, vol. 10, pp. 19-40.</a:t>
            </a:r>
            <a:endParaRPr b="1" sz="1000">
              <a:solidFill>
                <a:srgbClr val="000000"/>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[4]. </a:t>
            </a:r>
            <a:r>
              <a:rPr b="1" lang="en-GB" sz="100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Image-to-Image Translation with Conditional Adversarial Networks, Phillip Isola, Jun-Yan Zhu, Tinghui Zhou, Alexei A. Efros, arXiv:1611.07004v3 [cs.CV] 26 Nov 2018</a:t>
            </a:r>
            <a:endParaRPr b="1" sz="1000">
              <a:solidFill>
                <a:srgbClr val="212121"/>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[5]. </a:t>
            </a:r>
            <a:r>
              <a:rPr b="1" lang="en-GB" sz="1000" u="sng">
                <a:solidFill>
                  <a:srgbClr val="1155CC"/>
                </a:solidFill>
                <a:latin typeface="Times New Roman"/>
                <a:ea typeface="Times New Roman"/>
                <a:cs typeface="Times New Roman"/>
                <a:sym typeface="Times New Roman"/>
                <a:hlinkClick r:id="rId10">
                  <a:extLst>
                    <a:ext uri="{A12FA001-AC4F-418D-AE19-62706E023703}">
                      <ahyp:hlinkClr val="tx"/>
                    </a:ext>
                  </a:extLst>
                </a:hlinkClick>
              </a:rPr>
              <a:t>Generative Adversarial Nets, Ian J. Goodfellow, Jean Pouget-Abadie∗ , Mehdi Mirza, Bing Xu, David Warde-Farley, Sherjil Ozair† , Aaron Courville, Yoshua Bengio‡, arXiv:1406.2661v1 [stat.ML] 10 Jun 2014</a:t>
            </a:r>
            <a:endParaRPr b="1" sz="1000">
              <a:solidFill>
                <a:srgbClr val="212121"/>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[6]. </a:t>
            </a:r>
            <a:r>
              <a:rPr b="1" lang="en-GB" sz="1000" u="sng">
                <a:solidFill>
                  <a:srgbClr val="1155CC"/>
                </a:solidFill>
                <a:latin typeface="Times New Roman"/>
                <a:ea typeface="Times New Roman"/>
                <a:cs typeface="Times New Roman"/>
                <a:sym typeface="Times New Roman"/>
                <a:hlinkClick r:id="rId11">
                  <a:extLst>
                    <a:ext uri="{A12FA001-AC4F-418D-AE19-62706E023703}">
                      <ahyp:hlinkClr val="tx"/>
                    </a:ext>
                  </a:extLst>
                </a:hlinkClick>
              </a:rPr>
              <a:t>CycleGAN and pix2pix in PyTorch,  </a:t>
            </a:r>
            <a:r>
              <a:rPr b="1" lang="en-GB" sz="1000" u="sng">
                <a:solidFill>
                  <a:srgbClr val="1155CC"/>
                </a:solidFill>
                <a:highlight>
                  <a:srgbClr val="FFFFFF"/>
                </a:highlight>
                <a:latin typeface="Times New Roman"/>
                <a:ea typeface="Times New Roman"/>
                <a:cs typeface="Times New Roman"/>
                <a:sym typeface="Times New Roman"/>
                <a:hlinkClick r:id="rId12">
                  <a:extLst>
                    <a:ext uri="{A12FA001-AC4F-418D-AE19-62706E023703}">
                      <ahyp:hlinkClr val="tx"/>
                    </a:ext>
                  </a:extLst>
                </a:hlinkClick>
              </a:rPr>
              <a:t>Jun-Yan Zhu</a:t>
            </a:r>
            <a:endParaRPr b="1" sz="1000">
              <a:solidFill>
                <a:srgbClr val="24292E"/>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[7]. </a:t>
            </a:r>
            <a:r>
              <a:rPr b="1" lang="en-GB" sz="1000" u="sng">
                <a:solidFill>
                  <a:srgbClr val="1155CC"/>
                </a:solidFill>
                <a:latin typeface="Times New Roman"/>
                <a:ea typeface="Times New Roman"/>
                <a:cs typeface="Times New Roman"/>
                <a:sym typeface="Times New Roman"/>
                <a:hlinkClick r:id="rId13">
                  <a:extLst>
                    <a:ext uri="{A12FA001-AC4F-418D-AE19-62706E023703}">
                      <ahyp:hlinkClr val="tx"/>
                    </a:ext>
                  </a:extLst>
                </a:hlinkClick>
              </a:rPr>
              <a:t>Deep Learning COVID-19 Features on CXR using Limited Training Data Sets Yujin Oh1 , Sangjoon Park1 , and Jong Chul Ye, Fellow, IEEE,  arXiv:2004.05758v2 [eess.IV] 5 May 2020</a:t>
            </a:r>
            <a:endParaRPr b="1" sz="1000">
              <a:solidFill>
                <a:srgbClr val="212121"/>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[8]. Review of Artificial Intelligence Techniques in Imaging Data Acquisition, Segmentation and Diagnosis for COVID-19 Feng Shi † , Jun Wang † , Jun Shi † , Ziyan Wu, Qian Wang, Zhenyu Tang, Kelei He, Yinghuan Shi, Dinggang Shen,  April 6, 2020.</a:t>
            </a:r>
            <a:endParaRPr b="1" sz="1000">
              <a:solidFill>
                <a:srgbClr val="212121"/>
              </a:solidFill>
              <a:latin typeface="Times New Roman"/>
              <a:ea typeface="Times New Roman"/>
              <a:cs typeface="Times New Roman"/>
              <a:sym typeface="Times New Roman"/>
            </a:endParaRPr>
          </a:p>
          <a:p>
            <a:pPr indent="0" lvl="0" marL="0" rtl="0" algn="l">
              <a:spcBef>
                <a:spcPts val="8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3"/>
          <p:cNvSpPr txBox="1"/>
          <p:nvPr>
            <p:ph idx="1" type="body"/>
          </p:nvPr>
        </p:nvSpPr>
        <p:spPr>
          <a:xfrm>
            <a:off x="1297500" y="415225"/>
            <a:ext cx="5547000" cy="40635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9]. </a:t>
            </a:r>
            <a:r>
              <a:rPr b="1" lang="en-GB" sz="10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Inf-Net: Automatic COVID-19 Lung Infection Segmentation from CT Images,  Deng-Ping Fan, Tao Zhou, Ge-Peng Ji, Yi Zhou, Geng Chen, Huazhu Fu, Jianbing Shen, and Ling Shao,   arXiv:2004.14133v4 [eess.IV] 21 May 2020</a:t>
            </a:r>
            <a:endParaRPr b="1" sz="1000">
              <a:solidFill>
                <a:srgbClr val="212121"/>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[10]. </a:t>
            </a:r>
            <a:r>
              <a:rPr b="1" lang="en-GB" sz="10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Automatic Detection of COVID-19 and Pneumonia from Chest XRay using Transfer Learning,  Sarath Pathari &amp; Rahul U</a:t>
            </a:r>
            <a:endParaRPr b="1" sz="1000">
              <a:solidFill>
                <a:srgbClr val="212121"/>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[11]. </a:t>
            </a:r>
            <a:r>
              <a:rPr b="1" lang="en-GB" sz="10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COVID-19 Prediction and Detection Using Deep Learning Moutaz Alazab1 , Albara Awajan1 , Abdelwadood Mesleh1 , Ajith Abraham2 , Vansh Jatana3 , Salah Alhyari4 , </a:t>
            </a:r>
            <a:endParaRPr b="1" sz="1000">
              <a:solidFill>
                <a:srgbClr val="212121"/>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[12]. </a:t>
            </a:r>
            <a:r>
              <a:rPr b="1" lang="en-GB" sz="10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OptCoNet: an optimized convolutional neural network for an automatic diagnosis of COVID-19 Tripti Goel1 &amp; R. Murugan1 &amp; Seyedali Mirjalili2 &amp; Deba Kumar Chakrabartty3</a:t>
            </a:r>
            <a:endParaRPr b="1" sz="1000">
              <a:solidFill>
                <a:srgbClr val="212121"/>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[13]. </a:t>
            </a:r>
            <a:r>
              <a:rPr b="1" lang="en-GB" sz="10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Deep learning based detection and analysis of COVID-19 on chest X-ray images Rachna Jain1 &amp; Meenu Gupta2 &amp; Soham Taneja1 &amp; D. Jude Hemanth3</a:t>
            </a:r>
            <a:endParaRPr b="1" sz="1000">
              <a:solidFill>
                <a:srgbClr val="212121"/>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GB" sz="1000">
                <a:solidFill>
                  <a:srgbClr val="212121"/>
                </a:solidFill>
                <a:latin typeface="Times New Roman"/>
                <a:ea typeface="Times New Roman"/>
                <a:cs typeface="Times New Roman"/>
                <a:sym typeface="Times New Roman"/>
              </a:rPr>
              <a:t>[14]. </a:t>
            </a:r>
            <a:r>
              <a:rPr b="1" lang="en-GB" sz="10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COVID-Net: A Tailored Deep Convolutional Neural Network Design for Detection of COVID-19 Cases from Chest X-Ray Images Linda Wang1,2,3*, Zhong Qiu Lin1,2,3, and Alexander Wong1,2,3 </a:t>
            </a:r>
            <a:endParaRPr b="1" sz="1000">
              <a:solidFill>
                <a:srgbClr val="212121"/>
              </a:solidFill>
              <a:latin typeface="Times New Roman"/>
              <a:ea typeface="Times New Roman"/>
              <a:cs typeface="Times New Roman"/>
              <a:sym typeface="Times New Roman"/>
            </a:endParaRPr>
          </a:p>
          <a:p>
            <a:pPr indent="0" lvl="0" marL="0" rtl="0" algn="l">
              <a:lnSpc>
                <a:spcPct val="100000"/>
              </a:lnSpc>
              <a:spcBef>
                <a:spcPts val="1400"/>
              </a:spcBef>
              <a:spcAft>
                <a:spcPts val="800"/>
              </a:spcAft>
              <a:buNone/>
            </a:pPr>
            <a:r>
              <a:rPr b="1" lang="en-GB" sz="1000">
                <a:solidFill>
                  <a:srgbClr val="212121"/>
                </a:solidFill>
                <a:latin typeface="Times New Roman"/>
                <a:ea typeface="Times New Roman"/>
                <a:cs typeface="Times New Roman"/>
                <a:sym typeface="Times New Roman"/>
              </a:rPr>
              <a:t>[15]. </a:t>
            </a:r>
            <a:r>
              <a:rPr b="1" lang="en-GB" sz="100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Detection of COVID-19 from Chest X-Ray Images Using Convolutional Neural Networks Boran Sekeroglu1 and Ilker Ozsahin2</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rot="-1026308">
            <a:off x="1584194" y="1725416"/>
            <a:ext cx="5767935" cy="2029016"/>
          </a:xfrm>
          <a:prstGeom prst="rect">
            <a:avLst/>
          </a:prstGeom>
          <a:effectLst>
            <a:outerShdw blurRad="1428750" rotWithShape="0" algn="bl" dir="14160000" dist="381000">
              <a:srgbClr val="9FC5E8"/>
            </a:outerShdw>
            <a:reflection blurRad="0" dir="0" dist="0" endA="0" endPos="92000" fadeDir="5400012" kx="0" rotWithShape="0" algn="bl" stA="22000" stPos="0" sy="-100000" ky="0"/>
          </a:effectLst>
        </p:spPr>
        <p:txBody>
          <a:bodyPr anchorCtr="0" anchor="t" bIns="91425" lIns="91425" spcFirstLastPara="1" rIns="91425" wrap="square" tIns="91425">
            <a:noAutofit/>
          </a:bodyPr>
          <a:lstStyle/>
          <a:p>
            <a:pPr indent="-3600" lvl="0" marL="255600" marR="107999" rtl="0" algn="ctr">
              <a:spcBef>
                <a:spcPts val="0"/>
              </a:spcBef>
              <a:spcAft>
                <a:spcPts val="0"/>
              </a:spcAft>
              <a:buNone/>
            </a:pPr>
            <a:r>
              <a:rPr lang="en-GB" sz="8700">
                <a:solidFill>
                  <a:srgbClr val="000000"/>
                </a:solidFill>
                <a:highlight>
                  <a:srgbClr val="FFF2CC"/>
                </a:highlight>
                <a:latin typeface="Merriweather"/>
                <a:ea typeface="Merriweather"/>
                <a:cs typeface="Merriweather"/>
                <a:sym typeface="Merriweather"/>
              </a:rPr>
              <a:t>THANKS</a:t>
            </a:r>
            <a:endParaRPr sz="8700">
              <a:solidFill>
                <a:srgbClr val="000000"/>
              </a:solidFill>
              <a:highlight>
                <a:srgbClr val="FFF2CC"/>
              </a:highlight>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Times New Roman"/>
                <a:ea typeface="Times New Roman"/>
                <a:cs typeface="Times New Roman"/>
                <a:sym typeface="Times New Roman"/>
              </a:rPr>
              <a:t>Folder splitting of dataset</a:t>
            </a:r>
            <a:endParaRPr>
              <a:solidFill>
                <a:srgbClr val="000000"/>
              </a:solidFill>
              <a:latin typeface="Times New Roman"/>
              <a:ea typeface="Times New Roman"/>
              <a:cs typeface="Times New Roman"/>
              <a:sym typeface="Times New Roman"/>
            </a:endParaRPr>
          </a:p>
        </p:txBody>
      </p:sp>
      <p:pic>
        <p:nvPicPr>
          <p:cNvPr id="242" name="Google Shape;242;p19"/>
          <p:cNvPicPr preferRelativeResize="0"/>
          <p:nvPr/>
        </p:nvPicPr>
        <p:blipFill>
          <a:blip r:embed="rId3">
            <a:alphaModFix/>
          </a:blip>
          <a:stretch>
            <a:fillRect/>
          </a:stretch>
        </p:blipFill>
        <p:spPr>
          <a:xfrm>
            <a:off x="4950300" y="1715625"/>
            <a:ext cx="3822851" cy="2404150"/>
          </a:xfrm>
          <a:prstGeom prst="rect">
            <a:avLst/>
          </a:prstGeom>
          <a:noFill/>
          <a:ln>
            <a:noFill/>
          </a:ln>
        </p:spPr>
      </p:pic>
      <p:pic>
        <p:nvPicPr>
          <p:cNvPr id="243" name="Google Shape;243;p19"/>
          <p:cNvPicPr preferRelativeResize="0"/>
          <p:nvPr/>
        </p:nvPicPr>
        <p:blipFill>
          <a:blip r:embed="rId4">
            <a:alphaModFix/>
          </a:blip>
          <a:stretch>
            <a:fillRect/>
          </a:stretch>
        </p:blipFill>
        <p:spPr>
          <a:xfrm>
            <a:off x="569275" y="1779625"/>
            <a:ext cx="3606600" cy="23401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latin typeface="Times New Roman"/>
                <a:ea typeface="Times New Roman"/>
                <a:cs typeface="Times New Roman"/>
                <a:sym typeface="Times New Roman"/>
              </a:rPr>
              <a:t>Pipeline</a:t>
            </a:r>
            <a:endParaRPr b="1">
              <a:solidFill>
                <a:srgbClr val="000000"/>
              </a:solidFill>
              <a:latin typeface="Times New Roman"/>
              <a:ea typeface="Times New Roman"/>
              <a:cs typeface="Times New Roman"/>
              <a:sym typeface="Times New Roman"/>
            </a:endParaRPr>
          </a:p>
        </p:txBody>
      </p:sp>
      <p:pic>
        <p:nvPicPr>
          <p:cNvPr id="249" name="Google Shape;249;p20"/>
          <p:cNvPicPr preferRelativeResize="0"/>
          <p:nvPr/>
        </p:nvPicPr>
        <p:blipFill>
          <a:blip r:embed="rId3">
            <a:alphaModFix/>
          </a:blip>
          <a:stretch>
            <a:fillRect/>
          </a:stretch>
        </p:blipFill>
        <p:spPr>
          <a:xfrm>
            <a:off x="1888735" y="1149850"/>
            <a:ext cx="6226065" cy="3552050"/>
          </a:xfrm>
          <a:prstGeom prst="rect">
            <a:avLst/>
          </a:prstGeom>
          <a:noFill/>
          <a:ln>
            <a:noFill/>
          </a:ln>
        </p:spPr>
      </p:pic>
      <p:sp>
        <p:nvSpPr>
          <p:cNvPr id="250" name="Google Shape;250;p20"/>
          <p:cNvSpPr txBox="1"/>
          <p:nvPr>
            <p:ph idx="1" type="body"/>
          </p:nvPr>
        </p:nvSpPr>
        <p:spPr>
          <a:xfrm>
            <a:off x="1297500" y="22323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                                      </a:t>
            </a:r>
            <a:r>
              <a:rPr lang="en-GB">
                <a:solidFill>
                  <a:srgbClr val="000000"/>
                </a:solidFill>
              </a:rPr>
              <a:t>Flow chart showing Proposed pipeline for classification</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577725" y="366122"/>
            <a:ext cx="7038900" cy="9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300">
                <a:solidFill>
                  <a:srgbClr val="434343"/>
                </a:solidFill>
                <a:highlight>
                  <a:srgbClr val="FFFFFF"/>
                </a:highlight>
              </a:rPr>
              <a:t>Algorithms</a:t>
            </a:r>
            <a:endParaRPr b="1" sz="3300">
              <a:solidFill>
                <a:srgbClr val="434343"/>
              </a:solidFill>
              <a:highlight>
                <a:srgbClr val="FFFFFF"/>
              </a:highlight>
            </a:endParaRPr>
          </a:p>
        </p:txBody>
      </p:sp>
      <p:sp>
        <p:nvSpPr>
          <p:cNvPr id="256" name="Google Shape;256;p21"/>
          <p:cNvSpPr txBox="1"/>
          <p:nvPr/>
        </p:nvSpPr>
        <p:spPr>
          <a:xfrm>
            <a:off x="914400" y="1579925"/>
            <a:ext cx="7315200" cy="25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 </a:t>
            </a:r>
            <a:r>
              <a:rPr lang="en-GB" sz="3000">
                <a:latin typeface="Lato"/>
                <a:ea typeface="Lato"/>
                <a:cs typeface="Lato"/>
                <a:sym typeface="Lato"/>
              </a:rPr>
              <a:t>A. Dataset Preprocessing</a:t>
            </a:r>
            <a:endParaRPr sz="3000">
              <a:latin typeface="Lato"/>
              <a:ea typeface="Lato"/>
              <a:cs typeface="Lato"/>
              <a:sym typeface="Lato"/>
            </a:endParaRPr>
          </a:p>
          <a:p>
            <a:pPr indent="0" lvl="0" marL="0" rtl="0" algn="l">
              <a:spcBef>
                <a:spcPts val="0"/>
              </a:spcBef>
              <a:spcAft>
                <a:spcPts val="0"/>
              </a:spcAft>
              <a:buNone/>
            </a:pPr>
            <a:r>
              <a:rPr lang="en-GB" sz="3000">
                <a:latin typeface="Lato"/>
                <a:ea typeface="Lato"/>
                <a:cs typeface="Lato"/>
                <a:sym typeface="Lato"/>
              </a:rPr>
              <a:t>B. Image Masking using C-GAN</a:t>
            </a:r>
            <a:endParaRPr sz="3000">
              <a:latin typeface="Lato"/>
              <a:ea typeface="Lato"/>
              <a:cs typeface="Lato"/>
              <a:sym typeface="Lato"/>
            </a:endParaRPr>
          </a:p>
          <a:p>
            <a:pPr indent="0" lvl="0" marL="0" rtl="0" algn="l">
              <a:spcBef>
                <a:spcPts val="0"/>
              </a:spcBef>
              <a:spcAft>
                <a:spcPts val="0"/>
              </a:spcAft>
              <a:buNone/>
            </a:pPr>
            <a:r>
              <a:rPr lang="en-GB" sz="3000">
                <a:latin typeface="Lato"/>
                <a:ea typeface="Lato"/>
                <a:cs typeface="Lato"/>
                <a:sym typeface="Lato"/>
              </a:rPr>
              <a:t>C. Image Classification</a:t>
            </a:r>
            <a:endParaRPr sz="30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473050" y="358625"/>
            <a:ext cx="6897900" cy="8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Times New Roman"/>
                <a:ea typeface="Times New Roman"/>
                <a:cs typeface="Times New Roman"/>
                <a:sym typeface="Times New Roman"/>
              </a:rPr>
              <a:t>Dataset processing</a:t>
            </a:r>
            <a:endParaRPr b="1">
              <a:solidFill>
                <a:schemeClr val="dk1"/>
              </a:solidFill>
              <a:latin typeface="Times New Roman"/>
              <a:ea typeface="Times New Roman"/>
              <a:cs typeface="Times New Roman"/>
              <a:sym typeface="Times New Roman"/>
            </a:endParaRPr>
          </a:p>
        </p:txBody>
      </p:sp>
      <p:sp>
        <p:nvSpPr>
          <p:cNvPr id="262" name="Google Shape;262;p22"/>
          <p:cNvSpPr txBox="1"/>
          <p:nvPr>
            <p:ph idx="1" type="body"/>
          </p:nvPr>
        </p:nvSpPr>
        <p:spPr>
          <a:xfrm>
            <a:off x="804175" y="1084275"/>
            <a:ext cx="7887900" cy="35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Times New Roman"/>
                <a:ea typeface="Times New Roman"/>
                <a:cs typeface="Times New Roman"/>
                <a:sym typeface="Times New Roman"/>
              </a:rPr>
              <a:t>The very first step for this project is getting the dataset we have  downloaded  our dataset from different resources as per requirement in the jpg mode.</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GB">
                <a:solidFill>
                  <a:srgbClr val="000000"/>
                </a:solidFill>
                <a:latin typeface="Times New Roman"/>
                <a:ea typeface="Times New Roman"/>
                <a:cs typeface="Times New Roman"/>
                <a:sym typeface="Times New Roman"/>
              </a:rPr>
              <a:t>Dataset covid-19 --&gt; (930 images) </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GB">
                <a:solidFill>
                  <a:srgbClr val="000000"/>
                </a:solidFill>
                <a:latin typeface="Times New Roman"/>
                <a:ea typeface="Times New Roman"/>
                <a:cs typeface="Times New Roman"/>
                <a:sym typeface="Times New Roman"/>
              </a:rPr>
              <a:t>We download this dataset from the github</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GB">
                <a:solidFill>
                  <a:srgbClr val="000000"/>
                </a:solidFill>
                <a:latin typeface="Times New Roman"/>
                <a:ea typeface="Times New Roman"/>
                <a:cs typeface="Times New Roman"/>
                <a:sym typeface="Times New Roman"/>
              </a:rPr>
              <a:t>Dataset Normal and Pneumonia --&gt; (Normal --&gt; 1585 Images and Pneumonia --&gt; 4275 Images)</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GB">
                <a:solidFill>
                  <a:srgbClr val="000000"/>
                </a:solidFill>
                <a:latin typeface="Times New Roman"/>
                <a:ea typeface="Times New Roman"/>
                <a:cs typeface="Times New Roman"/>
                <a:sym typeface="Times New Roman"/>
              </a:rPr>
              <a:t>We download this dataset from kaggle website</a:t>
            </a:r>
            <a:endParaRPr>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rPr lang="en-GB">
                <a:solidFill>
                  <a:srgbClr val="000000"/>
                </a:solidFill>
                <a:latin typeface="Times New Roman"/>
                <a:ea typeface="Times New Roman"/>
                <a:cs typeface="Times New Roman"/>
                <a:sym typeface="Times New Roman"/>
              </a:rPr>
              <a:t>Dataset Segmentation → (total images 247 and after augmentation 988 images i.e. 4 times increase in dataset by flipping and mirroring the images)</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34343"/>
                </a:solidFill>
                <a:latin typeface="Times New Roman"/>
                <a:ea typeface="Times New Roman"/>
                <a:cs typeface="Times New Roman"/>
                <a:sym typeface="Times New Roman"/>
              </a:rPr>
              <a:t>Image masking using C-GAN</a:t>
            </a:r>
            <a:endParaRPr>
              <a:solidFill>
                <a:srgbClr val="434343"/>
              </a:solidFill>
              <a:latin typeface="Times New Roman"/>
              <a:ea typeface="Times New Roman"/>
              <a:cs typeface="Times New Roman"/>
              <a:sym typeface="Times New Roman"/>
            </a:endParaRPr>
          </a:p>
        </p:txBody>
      </p:sp>
      <p:sp>
        <p:nvSpPr>
          <p:cNvPr id="268" name="Google Shape;268;p23"/>
          <p:cNvSpPr txBox="1"/>
          <p:nvPr>
            <p:ph idx="1" type="body"/>
          </p:nvPr>
        </p:nvSpPr>
        <p:spPr>
          <a:xfrm>
            <a:off x="999075" y="935600"/>
            <a:ext cx="78837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34343"/>
                </a:solidFill>
                <a:latin typeface="Times New Roman"/>
                <a:ea typeface="Times New Roman"/>
                <a:cs typeface="Times New Roman"/>
                <a:sym typeface="Times New Roman"/>
              </a:rPr>
              <a:t>For training the masking network we used the Conditional-GANs and implemented a algorithm proposed in paper named “Image-to-Image Translation with Conditional Adversarial Networks”.</a:t>
            </a:r>
            <a:endParaRPr>
              <a:solidFill>
                <a:srgbClr val="434343"/>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pic>
        <p:nvPicPr>
          <p:cNvPr id="269" name="Google Shape;269;p23"/>
          <p:cNvPicPr preferRelativeResize="0"/>
          <p:nvPr/>
        </p:nvPicPr>
        <p:blipFill>
          <a:blip r:embed="rId3">
            <a:alphaModFix/>
          </a:blip>
          <a:stretch>
            <a:fillRect/>
          </a:stretch>
        </p:blipFill>
        <p:spPr>
          <a:xfrm>
            <a:off x="3877625" y="1737900"/>
            <a:ext cx="5266374" cy="3089625"/>
          </a:xfrm>
          <a:prstGeom prst="rect">
            <a:avLst/>
          </a:prstGeom>
          <a:noFill/>
          <a:ln>
            <a:noFill/>
          </a:ln>
        </p:spPr>
      </p:pic>
      <p:sp>
        <p:nvSpPr>
          <p:cNvPr id="270" name="Google Shape;270;p23"/>
          <p:cNvSpPr txBox="1"/>
          <p:nvPr>
            <p:ph idx="2" type="body"/>
          </p:nvPr>
        </p:nvSpPr>
        <p:spPr>
          <a:xfrm>
            <a:off x="298925" y="1778213"/>
            <a:ext cx="3578700" cy="30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34343"/>
                </a:solidFill>
                <a:latin typeface="Times New Roman"/>
                <a:ea typeface="Times New Roman"/>
                <a:cs typeface="Times New Roman"/>
                <a:sym typeface="Times New Roman"/>
              </a:rPr>
              <a:t>Each level in the generator encoder u-net network is (Conv -&gt; Batch-norm -&gt; Leaky ReLU)</a:t>
            </a:r>
            <a:endParaRPr>
              <a:solidFill>
                <a:srgbClr val="434343"/>
              </a:solidFill>
              <a:latin typeface="Times New Roman"/>
              <a:ea typeface="Times New Roman"/>
              <a:cs typeface="Times New Roman"/>
              <a:sym typeface="Times New Roman"/>
            </a:endParaRPr>
          </a:p>
          <a:p>
            <a:pPr indent="0" lvl="0" marL="0" rtl="0" algn="l">
              <a:spcBef>
                <a:spcPts val="1600"/>
              </a:spcBef>
              <a:spcAft>
                <a:spcPts val="0"/>
              </a:spcAft>
              <a:buNone/>
            </a:pPr>
            <a:r>
              <a:rPr lang="en-GB">
                <a:solidFill>
                  <a:srgbClr val="434343"/>
                </a:solidFill>
                <a:latin typeface="Times New Roman"/>
                <a:ea typeface="Times New Roman"/>
                <a:cs typeface="Times New Roman"/>
                <a:sym typeface="Times New Roman"/>
              </a:rPr>
              <a:t>Each level in the generator decoder u-net network is (Transposed Conv -&gt; Batch-norm -&gt; Dropout. )applied</a:t>
            </a:r>
            <a:endParaRPr>
              <a:solidFill>
                <a:srgbClr val="434343"/>
              </a:solidFill>
              <a:latin typeface="Times New Roman"/>
              <a:ea typeface="Times New Roman"/>
              <a:cs typeface="Times New Roman"/>
              <a:sym typeface="Times New Roman"/>
            </a:endParaRPr>
          </a:p>
          <a:p>
            <a:pPr indent="0" lvl="0" marL="0" rtl="0" algn="l">
              <a:spcBef>
                <a:spcPts val="1600"/>
              </a:spcBef>
              <a:spcAft>
                <a:spcPts val="0"/>
              </a:spcAft>
              <a:buNone/>
            </a:pPr>
            <a:r>
              <a:rPr lang="en-GB">
                <a:solidFill>
                  <a:srgbClr val="434343"/>
                </a:solidFill>
                <a:latin typeface="Times New Roman"/>
                <a:ea typeface="Times New Roman"/>
                <a:cs typeface="Times New Roman"/>
                <a:sym typeface="Times New Roman"/>
              </a:rPr>
              <a:t>to the first 3 blocks) -&gt; ReLU</a:t>
            </a:r>
            <a:endParaRPr>
              <a:solidFill>
                <a:srgbClr val="434343"/>
              </a:solidFill>
              <a:latin typeface="Times New Roman"/>
              <a:ea typeface="Times New Roman"/>
              <a:cs typeface="Times New Roman"/>
              <a:sym typeface="Times New Roman"/>
            </a:endParaRPr>
          </a:p>
          <a:p>
            <a:pPr indent="0" lvl="0" marL="0" rtl="0" algn="l">
              <a:spcBef>
                <a:spcPts val="1600"/>
              </a:spcBef>
              <a:spcAft>
                <a:spcPts val="1600"/>
              </a:spcAft>
              <a:buNone/>
            </a:pPr>
            <a:r>
              <a:rPr lang="en-GB">
                <a:solidFill>
                  <a:srgbClr val="434343"/>
                </a:solidFill>
                <a:latin typeface="Times New Roman"/>
                <a:ea typeface="Times New Roman"/>
                <a:cs typeface="Times New Roman"/>
                <a:sym typeface="Times New Roman"/>
              </a:rPr>
              <a:t>Each level of the discriminator consists of (Conv -&gt; Batch-Norm -&gt; Leaky ReLU)</a:t>
            </a:r>
            <a:endParaRPr>
              <a:solidFill>
                <a:srgbClr val="434343"/>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ph idx="1" type="body"/>
          </p:nvPr>
        </p:nvSpPr>
        <p:spPr>
          <a:xfrm>
            <a:off x="1685250" y="4433650"/>
            <a:ext cx="5972400" cy="5091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1400"/>
              </a:spcAft>
              <a:buNone/>
            </a:pPr>
            <a:r>
              <a:rPr lang="en-GB" sz="1000">
                <a:solidFill>
                  <a:srgbClr val="212121"/>
                </a:solidFill>
                <a:latin typeface="Times New Roman"/>
                <a:ea typeface="Times New Roman"/>
                <a:cs typeface="Times New Roman"/>
                <a:sym typeface="Times New Roman"/>
              </a:rPr>
              <a:t>Samples of the generated mask by the masking model along with the actual mask and input x-ray image</a:t>
            </a:r>
            <a:endParaRPr/>
          </a:p>
        </p:txBody>
      </p:sp>
      <p:pic>
        <p:nvPicPr>
          <p:cNvPr id="276" name="Google Shape;276;p24"/>
          <p:cNvPicPr preferRelativeResize="0"/>
          <p:nvPr/>
        </p:nvPicPr>
        <p:blipFill>
          <a:blip r:embed="rId3">
            <a:alphaModFix/>
          </a:blip>
          <a:stretch>
            <a:fillRect/>
          </a:stretch>
        </p:blipFill>
        <p:spPr>
          <a:xfrm>
            <a:off x="1685250" y="1058425"/>
            <a:ext cx="5283925" cy="3558425"/>
          </a:xfrm>
          <a:prstGeom prst="rect">
            <a:avLst/>
          </a:prstGeom>
          <a:noFill/>
          <a:ln>
            <a:noFill/>
          </a:ln>
        </p:spPr>
      </p:pic>
      <p:sp>
        <p:nvSpPr>
          <p:cNvPr id="277" name="Google Shape;27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just">
              <a:spcBef>
                <a:spcPts val="1400"/>
              </a:spcBef>
              <a:spcAft>
                <a:spcPts val="0"/>
              </a:spcAft>
              <a:buNone/>
            </a:pPr>
            <a:r>
              <a:rPr b="1" lang="en-GB" sz="1200">
                <a:solidFill>
                  <a:srgbClr val="212121"/>
                </a:solidFill>
                <a:latin typeface="Times New Roman"/>
                <a:ea typeface="Times New Roman"/>
                <a:cs typeface="Times New Roman"/>
                <a:sym typeface="Times New Roman"/>
              </a:rPr>
              <a:t>The samples of the outputs which were obtained after training the Generator Network of the C-GAN by this algorithm.</a:t>
            </a:r>
            <a:endParaRPr b="1" sz="1200">
              <a:solidFill>
                <a:srgbClr val="212121"/>
              </a:solidFill>
              <a:latin typeface="Times New Roman"/>
              <a:ea typeface="Times New Roman"/>
              <a:cs typeface="Times New Roman"/>
              <a:sym typeface="Times New Roman"/>
            </a:endParaRPr>
          </a:p>
          <a:p>
            <a:pPr indent="0" lvl="0" marL="0" rtl="0" algn="l">
              <a:spcBef>
                <a:spcPts val="1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5"/>
          <p:cNvSpPr txBox="1"/>
          <p:nvPr>
            <p:ph type="title"/>
          </p:nvPr>
        </p:nvSpPr>
        <p:spPr>
          <a:xfrm>
            <a:off x="1297500" y="393750"/>
            <a:ext cx="6057900" cy="7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latin typeface="Times New Roman"/>
                <a:ea typeface="Times New Roman"/>
                <a:cs typeface="Times New Roman"/>
                <a:sym typeface="Times New Roman"/>
              </a:rPr>
              <a:t>Image Classification</a:t>
            </a:r>
            <a:endParaRPr sz="2500">
              <a:solidFill>
                <a:srgbClr val="000000"/>
              </a:solidFill>
              <a:latin typeface="Times New Roman"/>
              <a:ea typeface="Times New Roman"/>
              <a:cs typeface="Times New Roman"/>
              <a:sym typeface="Times New Roman"/>
            </a:endParaRPr>
          </a:p>
        </p:txBody>
      </p:sp>
      <p:sp>
        <p:nvSpPr>
          <p:cNvPr id="283" name="Google Shape;283;p25"/>
          <p:cNvSpPr txBox="1"/>
          <p:nvPr>
            <p:ph idx="1" type="body"/>
          </p:nvPr>
        </p:nvSpPr>
        <p:spPr>
          <a:xfrm>
            <a:off x="1297500" y="1000625"/>
            <a:ext cx="7725600" cy="3963900"/>
          </a:xfrm>
          <a:prstGeom prst="rect">
            <a:avLst/>
          </a:prstGeom>
        </p:spPr>
        <p:txBody>
          <a:bodyPr anchorCtr="0" anchor="t" bIns="91425" lIns="91425" spcFirstLastPara="1" rIns="91425" wrap="square" tIns="91425">
            <a:noAutofit/>
          </a:bodyPr>
          <a:lstStyle/>
          <a:p>
            <a:pPr indent="0" lvl="0" marL="0" rtl="0" algn="just">
              <a:lnSpc>
                <a:spcPct val="100000"/>
              </a:lnSpc>
              <a:spcBef>
                <a:spcPts val="1400"/>
              </a:spcBef>
              <a:spcAft>
                <a:spcPts val="0"/>
              </a:spcAft>
              <a:buNone/>
            </a:pPr>
            <a:r>
              <a:rPr lang="en-GB" sz="1900">
                <a:solidFill>
                  <a:srgbClr val="212121"/>
                </a:solidFill>
                <a:latin typeface="Times New Roman"/>
                <a:ea typeface="Times New Roman"/>
                <a:cs typeface="Times New Roman"/>
                <a:sym typeface="Times New Roman"/>
              </a:rPr>
              <a:t>In the Image Classification part, we proposed a pipeline which contains various elements of Deep Learning, Machine Learning and Computer Vision. A detailed analysis and study of this pipeline with various Deep Learning models is done and then the results of this analysis decide the best compatibility of DL models with the image/feature post processing. For this analysis we selected these models for transfer learning along with a self created general deep convolutional model (similar to Alex-Net) for refrence purpose.</a:t>
            </a:r>
            <a:endParaRPr sz="1900">
              <a:solidFill>
                <a:srgbClr val="212121"/>
              </a:solidFill>
              <a:latin typeface="Times New Roman"/>
              <a:ea typeface="Times New Roman"/>
              <a:cs typeface="Times New Roman"/>
              <a:sym typeface="Times New Roman"/>
            </a:endParaRPr>
          </a:p>
          <a:p>
            <a:pPr indent="-349250" lvl="0" marL="457200" rtl="0" algn="just">
              <a:lnSpc>
                <a:spcPct val="100000"/>
              </a:lnSpc>
              <a:spcBef>
                <a:spcPts val="1400"/>
              </a:spcBef>
              <a:spcAft>
                <a:spcPts val="0"/>
              </a:spcAft>
              <a:buClr>
                <a:srgbClr val="212121"/>
              </a:buClr>
              <a:buSzPts val="1900"/>
              <a:buFont typeface="Times New Roman"/>
              <a:buChar char="●"/>
            </a:pPr>
            <a:r>
              <a:rPr lang="en-GB" sz="1900">
                <a:solidFill>
                  <a:srgbClr val="212121"/>
                </a:solidFill>
                <a:latin typeface="Times New Roman"/>
                <a:ea typeface="Times New Roman"/>
                <a:cs typeface="Times New Roman"/>
                <a:sym typeface="Times New Roman"/>
              </a:rPr>
              <a:t>DenseNet169</a:t>
            </a:r>
            <a:endParaRPr sz="1900">
              <a:solidFill>
                <a:srgbClr val="212121"/>
              </a:solidFill>
              <a:latin typeface="Times New Roman"/>
              <a:ea typeface="Times New Roman"/>
              <a:cs typeface="Times New Roman"/>
              <a:sym typeface="Times New Roman"/>
            </a:endParaRPr>
          </a:p>
          <a:p>
            <a:pPr indent="-349250" lvl="0" marL="457200" rtl="0" algn="just">
              <a:lnSpc>
                <a:spcPct val="100000"/>
              </a:lnSpc>
              <a:spcBef>
                <a:spcPts val="0"/>
              </a:spcBef>
              <a:spcAft>
                <a:spcPts val="0"/>
              </a:spcAft>
              <a:buClr>
                <a:srgbClr val="212121"/>
              </a:buClr>
              <a:buSzPts val="1900"/>
              <a:buFont typeface="Times New Roman"/>
              <a:buChar char="●"/>
            </a:pPr>
            <a:r>
              <a:rPr lang="en-GB" sz="1900">
                <a:solidFill>
                  <a:srgbClr val="212121"/>
                </a:solidFill>
                <a:latin typeface="Times New Roman"/>
                <a:ea typeface="Times New Roman"/>
                <a:cs typeface="Times New Roman"/>
                <a:sym typeface="Times New Roman"/>
              </a:rPr>
              <a:t>DenseNet 201</a:t>
            </a:r>
            <a:endParaRPr sz="1900">
              <a:solidFill>
                <a:srgbClr val="212121"/>
              </a:solidFill>
              <a:latin typeface="Times New Roman"/>
              <a:ea typeface="Times New Roman"/>
              <a:cs typeface="Times New Roman"/>
              <a:sym typeface="Times New Roman"/>
            </a:endParaRPr>
          </a:p>
          <a:p>
            <a:pPr indent="-349250" lvl="0" marL="457200" rtl="0" algn="just">
              <a:lnSpc>
                <a:spcPct val="100000"/>
              </a:lnSpc>
              <a:spcBef>
                <a:spcPts val="0"/>
              </a:spcBef>
              <a:spcAft>
                <a:spcPts val="0"/>
              </a:spcAft>
              <a:buClr>
                <a:srgbClr val="212121"/>
              </a:buClr>
              <a:buSzPts val="1900"/>
              <a:buFont typeface="Times New Roman"/>
              <a:buChar char="●"/>
            </a:pPr>
            <a:r>
              <a:rPr lang="en-GB" sz="1900">
                <a:solidFill>
                  <a:srgbClr val="212121"/>
                </a:solidFill>
                <a:latin typeface="Times New Roman"/>
                <a:ea typeface="Times New Roman"/>
                <a:cs typeface="Times New Roman"/>
                <a:sym typeface="Times New Roman"/>
              </a:rPr>
              <a:t>VGG16</a:t>
            </a:r>
            <a:endParaRPr sz="1900">
              <a:solidFill>
                <a:srgbClr val="212121"/>
              </a:solidFill>
              <a:latin typeface="Times New Roman"/>
              <a:ea typeface="Times New Roman"/>
              <a:cs typeface="Times New Roman"/>
              <a:sym typeface="Times New Roman"/>
            </a:endParaRPr>
          </a:p>
          <a:p>
            <a:pPr indent="-349250" lvl="0" marL="457200" rtl="0" algn="just">
              <a:lnSpc>
                <a:spcPct val="100000"/>
              </a:lnSpc>
              <a:spcBef>
                <a:spcPts val="0"/>
              </a:spcBef>
              <a:spcAft>
                <a:spcPts val="0"/>
              </a:spcAft>
              <a:buClr>
                <a:srgbClr val="212121"/>
              </a:buClr>
              <a:buSzPts val="1900"/>
              <a:buFont typeface="Times New Roman"/>
              <a:buChar char="●"/>
            </a:pPr>
            <a:r>
              <a:rPr lang="en-GB" sz="1900">
                <a:solidFill>
                  <a:srgbClr val="212121"/>
                </a:solidFill>
                <a:latin typeface="Times New Roman"/>
                <a:ea typeface="Times New Roman"/>
                <a:cs typeface="Times New Roman"/>
                <a:sym typeface="Times New Roman"/>
              </a:rPr>
              <a:t>VGG19</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